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llura"/>
      <p:regular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llur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7c3569f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7c3569f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We are team Pentagram and we are very excited &amp; appreciative for having this opportunity to share our Architecture proposal to make the world a better place. Through Penultimate Electronics, the Sysops Squad, and all of their customers &amp; associates.</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Let's jump right 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7c3569f6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7c3569f6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discuss the approach we took to keep to our resolution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d7db4414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7db4414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&lt;say a quick one-liner about each characteristic as it pops up &amp; if possible, why we need it&gt;</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Overwhelming isn’t it!!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had to pick the most important ones and figured that not all parts of the system needed all of them together. It also gave us an idea of focusing on specific characteristics for specific parts of the system.</a:t>
            </a:r>
            <a:endParaRPr sz="15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7db44148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7db4414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Using a tool available at DeveloperToArchitect.com, we mapped out our options.</a:t>
            </a:r>
            <a:br>
              <a:rPr lang="en" sz="1600">
                <a:solidFill>
                  <a:schemeClr val="dk1"/>
                </a:solidFill>
              </a:rPr>
            </a:br>
            <a:br>
              <a:rPr lang="en" sz="1600">
                <a:solidFill>
                  <a:schemeClr val="dk1"/>
                </a:solidFill>
              </a:rPr>
            </a:br>
            <a:r>
              <a:rPr lang="en" sz="1600">
                <a:solidFill>
                  <a:schemeClr val="dk1"/>
                </a:solidFill>
              </a:rPr>
              <a:t>&lt;click&gt;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And came to realize that we needed a hybrid approach of building an “Event-driven” “Microservices” architecture. BUT, it came with a caveat…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&lt;click&gt;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The strength of some of our characteristics in the Microservice architecture was reduced, and over-ridden by the corresponding strength in the Event-driven architecture.</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This was a tradeoff we had to make to use a hybrid approach.</a:t>
            </a:r>
            <a:endParaRPr sz="1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7db44148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7db44148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600">
                <a:solidFill>
                  <a:schemeClr val="dk1"/>
                </a:solidFill>
                <a:highlight>
                  <a:srgbClr val="FFFFFF"/>
                </a:highlight>
              </a:rPr>
              <a:t>&lt;click&gt;</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600">
                <a:solidFill>
                  <a:schemeClr val="dk1"/>
                </a:solidFill>
                <a:highlight>
                  <a:srgbClr val="FFFFFF"/>
                </a:highlight>
              </a:rPr>
              <a:t>And came to realize that we needed a hybrid approach of building an “Event-driven” “Microservices” architecture. BUT, it came with a caveat…</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600">
                <a:solidFill>
                  <a:schemeClr val="dk1"/>
                </a:solidFill>
                <a:highlight>
                  <a:srgbClr val="FFFFFF"/>
                </a:highlight>
              </a:rPr>
              <a:t>&lt;click&gt;</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600">
                <a:solidFill>
                  <a:schemeClr val="dk1"/>
                </a:solidFill>
                <a:highlight>
                  <a:srgbClr val="FFFFFF"/>
                </a:highlight>
              </a:rPr>
              <a:t>The strength of some of our characteristics in the Microservice architecture was reduced, and over-ridden by the corresponding strength in the Event-driven architecture.</a:t>
            </a:r>
            <a:endParaRPr sz="160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600">
                <a:solidFill>
                  <a:schemeClr val="dk1"/>
                </a:solidFill>
                <a:highlight>
                  <a:srgbClr val="FFFFFF"/>
                </a:highlight>
              </a:rPr>
              <a:t>This was a tradeoff we had to make to use a hybrid approach.</a:t>
            </a:r>
            <a:endParaRPr sz="16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7db4414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7db4414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 had two options here…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&lt;click&gt;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First, was a “Big Bang” approach that (as the name suggests) deemed us to jump into the deep end with both feet and learn to swim as we go</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obvious advantage to that was… &lt;click&gt;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Seeing Faster Results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the downsides… &lt;click&gt;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High Risk</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Steep Learning Curve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High Complexity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&lt;click&gt;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Second, was a “Slow, But Steady” approach that would have us use a thermometer to test the waters before making a move - a more data driven approach</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obvious advantage to that was… &lt;click&gt;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Low Risk</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Micro-tweaks (if that’s not a word… well, now it is)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Easier learning curve for team... And the organization (that by Conways law must presently look like the monolith we have)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flip-side to this though is… &lt;click&gt;</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We will not see instant results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There is additional work in figuring out the right fitness functions</a:t>
            </a:r>
            <a:endParaRPr sz="1500">
              <a:solidFill>
                <a:schemeClr val="dk1"/>
              </a:solidFill>
            </a:endParaRPr>
          </a:p>
          <a:p>
            <a:pPr indent="0" lvl="0" marL="0" rtl="0" algn="l">
              <a:spcBef>
                <a:spcPts val="0"/>
              </a:spcBef>
              <a:spcAft>
                <a:spcPts val="0"/>
              </a:spcAft>
              <a:buNone/>
            </a:pPr>
            <a:r>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b8fc725e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b8fc725e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We had quite a few decisions to make and for brevity, we will discuss two of them today</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“Strict Contracts” vs “Value Based Contracts” between our services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With Strict Contracts, we get better control and tighter coupling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Value based contracts are data driven &amp; governed by fitness functions with loose coupling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picked “Value based contracts” because we want the flexibility of loose coupling &amp; the power of fitness functions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We had to pick between “Orchestration” vs “Choreography” for our Event Driven Architecture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With “Orchestration”, we would get a Centralized Workflow capability and better control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With “Choreography”, our workflow would be distributed and not need an additional entity for orchestration. But it also makes saga replay &amp; error handling a little more tricky.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the winner issss….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&lt;click&gt;</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“Orchestration” - we picked this because we really wanted to track our workflows (for lost tickets)</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7c3569f6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7c3569f6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u="sng">
              <a:solidFill>
                <a:srgbClr val="434343"/>
              </a:solidFill>
            </a:endParaRPr>
          </a:p>
          <a:p>
            <a:pPr indent="0" lvl="0" marL="0" rtl="0" algn="l">
              <a:spcBef>
                <a:spcPts val="0"/>
              </a:spcBef>
              <a:spcAft>
                <a:spcPts val="0"/>
              </a:spcAft>
              <a:buClr>
                <a:schemeClr val="dk1"/>
              </a:buClr>
              <a:buSzPts val="1100"/>
              <a:buFont typeface="Arial"/>
              <a:buNone/>
            </a:pPr>
            <a:r>
              <a:rPr lang="en" sz="1400">
                <a:solidFill>
                  <a:schemeClr val="dk1"/>
                </a:solidFill>
              </a:rPr>
              <a:t>Let us now walk down our yellow brick road to The Best Sysops Squad architecture you’ll see today</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7c356a6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7c356a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Our first step from where we are at is to identify like components that can be grouped together to create coarse grained service boundaries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&lt;click&gt;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We also need to define fitness functions for characteristics that we need to track. This is so we can draw out a baseline for our system against which we can measure &amp; track progress in subsequent phases.</a:t>
            </a:r>
            <a:endParaRPr sz="1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7c356a6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7c356a6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spirit of making incremental changes (as against the Big Bang approach), we bundled the previously identified components in coarse grained services sharing a common DB.</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Besides giving the development and operations team some breathing room, this allows services to be managed independently.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also introduced a Message Broker for interservice communication (which was previously done using object references)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While it is a significant step from the monolith we previously had, there is still a constraint of the shared DB that limits services from making structural changes to the data model without impacting other 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see how we can improve on this...</a:t>
            </a:r>
            <a:endParaRPr>
              <a:solidFill>
                <a:srgbClr val="0000FF"/>
              </a:solidFill>
              <a:latin typeface="Avenir"/>
              <a:ea typeface="Avenir"/>
              <a:cs typeface="Avenir"/>
              <a:sym typeface="Avenir"/>
            </a:endParaRPr>
          </a:p>
          <a:p>
            <a:pPr indent="0" lvl="0" marL="0" rtl="0" algn="ctr">
              <a:spcBef>
                <a:spcPts val="0"/>
              </a:spcBef>
              <a:spcAft>
                <a:spcPts val="0"/>
              </a:spcAft>
              <a:buClr>
                <a:schemeClr val="dk1"/>
              </a:buClr>
              <a:buSzPts val="1100"/>
              <a:buFont typeface="Arial"/>
              <a:buNone/>
            </a:pPr>
            <a:r>
              <a:t/>
            </a:r>
            <a:endParaRPr>
              <a:solidFill>
                <a:srgbClr val="0000FF"/>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solidFill>
                <a:srgbClr val="595959"/>
              </a:solidFill>
              <a:latin typeface="Avenir"/>
              <a:ea typeface="Avenir"/>
              <a:cs typeface="Avenir"/>
              <a:sym typeface="Avenir"/>
            </a:endParaRPr>
          </a:p>
          <a:p>
            <a:pPr indent="0" lvl="0" marL="0" rtl="0" algn="ctr">
              <a:spcBef>
                <a:spcPts val="0"/>
              </a:spcBef>
              <a:spcAft>
                <a:spcPts val="0"/>
              </a:spcAft>
              <a:buClr>
                <a:schemeClr val="dk1"/>
              </a:buClr>
              <a:buSzPts val="1100"/>
              <a:buFont typeface="Arial"/>
              <a:buNone/>
            </a:pPr>
            <a:r>
              <a:t/>
            </a:r>
            <a:endParaRPr>
              <a:solidFill>
                <a:srgbClr val="595959"/>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7c356a69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7c356a69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Another significant step towards a better world for Sysops Squad and it’s customers is here, wherein we have (pragmatically) broken down the data model to exclusively serve specific services viz create a bounded context for 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Places where the DB is shared, is where we identified significant business domain coupling between services.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significant change in this phase is the separation of the Login Service into “Customer Login Service” &amp; “Internal User Login Service” - we found that there are significant advantages of separating out Customer Login and treat it “special” (we have documented this in much detail in adr_005-00.</a:t>
            </a:r>
            <a:endParaRPr sz="1200">
              <a:solidFill>
                <a:srgbClr val="0000FF"/>
              </a:solidFill>
              <a:latin typeface="Avenir"/>
              <a:ea typeface="Avenir"/>
              <a:cs typeface="Avenir"/>
              <a:sym typeface="Aveni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c1e8005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c1e8005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We will walk through</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Background &amp; The Journey</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Motivation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The Problems &amp; Our Guiding Principles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Artifacts for initial analysis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Our Approach</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Narrowing Architectural Characteristics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Picking an Architectural Style</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Two ways to do it</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Tradeoffs, Decisions &amp; Consequences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The Migration</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Architectural Components</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Phase 1</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Phase 2</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 Phase 3</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Looking Ahead</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 Conclusion</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7c356a6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7c356a6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the rest of the system staying untouched from Phase 2, we turn our focus and zoom into the Ticketing Service, to be decomposed into a set of finer grained microservices.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reason we picked this particular service for change is because (in our opinion) it needs to be highly available, recoverable, agile, scalable, reliable and elastic, more than any other service. We have elaborated this decision in adr_007-00.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phase, we also move the ticketing service to the cloud, to leverage some inherent characteristics that the cloud can provide and are in line with our requirements for this service as well.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7db44148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7db44148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the learnings from Phase 3 and data gathered &amp; analysed from fitness functions, we recommend moving other services over to microservices and the cloud.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&lt;click&gt;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Based on our current understanding potential candidates are the “Login Service” and the “Billing Service”.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7db44148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7db44148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Leveraging the KB and building a data lake for analytics can have significant business impacts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&lt;click&gt;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Customer Self Service (will also instill a sense of pride among customers for having fixed their own gadget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&lt;click&gt;</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Empowering CSRs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&lt;click&gt;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Experts judiciously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7db44148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7db44148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1"/>
                </a:solidFill>
              </a:rPr>
              <a:t>To summarize our proposal, we would like the current architecture to transition (over time) to have…</a:t>
            </a:r>
            <a:br>
              <a:rPr lang="en">
                <a:solidFill>
                  <a:schemeClr val="dk1"/>
                </a:solidFill>
              </a:rPr>
            </a:br>
            <a:r>
              <a:rPr lang="en">
                <a:solidFill>
                  <a:schemeClr val="dk1"/>
                </a:solidFill>
              </a:rPr>
              <a:t>&lt;click&gt;</a:t>
            </a:r>
            <a:endParaRPr>
              <a:solidFill>
                <a:schemeClr val="dk1"/>
              </a:solidFill>
            </a:endParaRPr>
          </a:p>
          <a:p>
            <a:pPr indent="-298450" lvl="0" marL="457200" rtl="0" algn="l">
              <a:lnSpc>
                <a:spcPct val="200000"/>
              </a:lnSpc>
              <a:spcBef>
                <a:spcPts val="1200"/>
              </a:spcBef>
              <a:spcAft>
                <a:spcPts val="0"/>
              </a:spcAft>
              <a:buClr>
                <a:schemeClr val="dk1"/>
              </a:buClr>
              <a:buSzPts val="1100"/>
              <a:buChar char="●"/>
            </a:pPr>
            <a:r>
              <a:rPr lang="en">
                <a:solidFill>
                  <a:schemeClr val="dk1"/>
                </a:solidFill>
              </a:rPr>
              <a:t>Fully Data Driven approach to changes</a:t>
            </a:r>
            <a:br>
              <a:rPr lang="en">
                <a:solidFill>
                  <a:schemeClr val="dk1"/>
                </a:solidFill>
              </a:rPr>
            </a:br>
            <a:r>
              <a:rPr lang="en">
                <a:solidFill>
                  <a:schemeClr val="dk1"/>
                </a:solidFill>
              </a:rPr>
              <a:t>&lt;click&gt;</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Hybrid, Evolutionary architecture</a:t>
            </a:r>
            <a:br>
              <a:rPr lang="en">
                <a:solidFill>
                  <a:schemeClr val="dk1"/>
                </a:solidFill>
              </a:rPr>
            </a:br>
            <a:r>
              <a:rPr lang="en">
                <a:solidFill>
                  <a:schemeClr val="dk1"/>
                </a:solidFill>
              </a:rPr>
              <a:t>&lt;click&gt;</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Use Fitness Functions to drive changes</a:t>
            </a:r>
            <a:br>
              <a:rPr lang="en">
                <a:solidFill>
                  <a:schemeClr val="dk1"/>
                </a:solidFill>
              </a:rPr>
            </a:br>
            <a:r>
              <a:rPr lang="en">
                <a:solidFill>
                  <a:schemeClr val="dk1"/>
                </a:solidFill>
              </a:rPr>
              <a:t>&lt;click&gt;</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Agile processes</a:t>
            </a:r>
            <a:br>
              <a:rPr lang="en">
                <a:solidFill>
                  <a:schemeClr val="dk1"/>
                </a:solidFill>
              </a:rPr>
            </a:br>
            <a:r>
              <a:rPr lang="en">
                <a:solidFill>
                  <a:schemeClr val="dk1"/>
                </a:solidFill>
              </a:rPr>
              <a:t>&lt;click&gt;</a:t>
            </a:r>
            <a:endParaRPr>
              <a:solidFill>
                <a:schemeClr val="dk1"/>
              </a:solidFill>
            </a:endParaRPr>
          </a:p>
          <a:p>
            <a:pPr indent="-298450" lvl="0" marL="457200" rtl="0" algn="l">
              <a:lnSpc>
                <a:spcPct val="200000"/>
              </a:lnSpc>
              <a:spcBef>
                <a:spcPts val="0"/>
              </a:spcBef>
              <a:spcAft>
                <a:spcPts val="0"/>
              </a:spcAft>
              <a:buClr>
                <a:schemeClr val="dk1"/>
              </a:buClr>
              <a:buSzPts val="1100"/>
              <a:buChar char="●"/>
            </a:pPr>
            <a:r>
              <a:rPr lang="en">
                <a:solidFill>
                  <a:schemeClr val="dk1"/>
                </a:solidFill>
              </a:rPr>
              <a:t>AI, BI &amp; Data Analytics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7c356a6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7c356a6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200"/>
              </a:spcAft>
              <a:buClr>
                <a:schemeClr val="dk1"/>
              </a:buClr>
              <a:buSzPts val="1100"/>
              <a:buFont typeface="Arial"/>
              <a:buNone/>
            </a:pPr>
            <a:r>
              <a:rPr lang="en">
                <a:solidFill>
                  <a:schemeClr val="dk1"/>
                </a:solidFill>
              </a:rPr>
              <a:t>&lt;just read the quote from the slide&gt;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c1e8005a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c1e8005a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1200"/>
              </a:spcAft>
              <a:buClr>
                <a:schemeClr val="dk1"/>
              </a:buClr>
              <a:buSzPts val="1100"/>
              <a:buFont typeface="Arial"/>
              <a:buNone/>
            </a:pPr>
            <a:r>
              <a:rPr lang="en">
                <a:solidFill>
                  <a:schemeClr val="dk1"/>
                </a:solidFill>
              </a:rPr>
              <a:t>Thank You Everyone for your time and patience.</a:t>
            </a:r>
            <a:br>
              <a:rPr lang="en">
                <a:solidFill>
                  <a:schemeClr val="dk1"/>
                </a:solidFill>
              </a:rPr>
            </a:br>
            <a:r>
              <a:rPr lang="en">
                <a:solidFill>
                  <a:schemeClr val="dk1"/>
                </a:solidFill>
              </a:rPr>
              <a:t>We would love to answer any questions you may have now.</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7ca4ca2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7ca4ca2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7ca4ca2a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7ca4ca2a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7ca4ca2a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7ca4ca2a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b8fc725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b8fc725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7c3569f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7c3569f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In the initial days, when Penultimate Electronics (and the Sysops Squad) were not too big, things were fine with the monolith. And then, Penultimate started to experience growth... Growth with fluctuations!</a:t>
            </a:r>
            <a:endParaRPr sz="18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b8fc725e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b8fc725e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b8fc725e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b8fc725e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c1e8005a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c1e8005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Growth comes with the challenge of fluctuation.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Fluctuation on the macro level, for example a support event that causes a surge in the number of equipments being purchased with support plan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Fluctuation on the micro level, for example peak hours for support calls.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Motivation: Why do we need a new architecture to accommodate the change?</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The monolith was not created with growth in mind.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Adding more hardware does not solve the current problem, we will endup with having a parallel monolith.</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The other extreme of creating many small modules will cause the sand grain problem and may not be a good immediate solution.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Let’s look at some artifacts we created to help analyze the system better…</a:t>
            </a:r>
            <a:endParaRPr sz="19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7db44148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7db44148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C4 System Context provided us with a high level perspective of what we were dealing with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7db44148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7db44148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The Use Case diagram provided us with an overview of various ways in which the system could be accessed</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b8fc725e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b8fc725e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rPr>
              <a:t>This is our favorite, because it provides us with a sense of time flowing through the system. And (in a poetic sort of way) brings the system alive for us.</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0" lvl="0" marL="0" rtl="0" algn="l">
              <a:spcBef>
                <a:spcPts val="0"/>
              </a:spcBef>
              <a:spcAft>
                <a:spcPts val="0"/>
              </a:spcAft>
              <a:buClr>
                <a:schemeClr val="dk1"/>
              </a:buClr>
              <a:buSzPts val="1100"/>
              <a:buFont typeface="Arial"/>
              <a:buNone/>
            </a:pPr>
            <a:r>
              <a:rPr lang="en" sz="1700">
                <a:solidFill>
                  <a:schemeClr val="dk1"/>
                </a:solidFill>
              </a:rPr>
              <a:t>Studying the sequence diagram led to -</a:t>
            </a:r>
            <a:endParaRPr sz="1700">
              <a:solidFill>
                <a:schemeClr val="dk1"/>
              </a:solidFill>
            </a:endParaRPr>
          </a:p>
          <a:p>
            <a:pPr indent="0" lvl="0" marL="0" rtl="0" algn="l">
              <a:spcBef>
                <a:spcPts val="0"/>
              </a:spcBef>
              <a:spcAft>
                <a:spcPts val="0"/>
              </a:spcAft>
              <a:buClr>
                <a:schemeClr val="dk1"/>
              </a:buClr>
              <a:buSzPts val="1100"/>
              <a:buFont typeface="Arial"/>
              <a:buNone/>
            </a:pPr>
            <a:r>
              <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Behavior analysis of the system (during runtime)</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Understanding of the runtime interactions of different users with the system</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Helping us determine what parts of the system needed to have Synchronous vs Asynchronous communication.</a:t>
            </a:r>
            <a:endParaRPr sz="2000">
              <a:solidFill>
                <a:srgbClr val="0000FF"/>
              </a:solidFill>
              <a:latin typeface="Avenir"/>
              <a:ea typeface="Avenir"/>
              <a:cs typeface="Avenir"/>
              <a:sym typeface="Aveni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7db44148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7db44148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 And the same is true for the Non-Ticketing Workflow!</a:t>
            </a:r>
            <a:endParaRPr sz="1500">
              <a:solidFill>
                <a:schemeClr val="dk1"/>
              </a:solidFill>
            </a:endParaRPr>
          </a:p>
          <a:p>
            <a:pPr indent="0" lvl="0" marL="0" rtl="0" algn="l">
              <a:spcBef>
                <a:spcPts val="0"/>
              </a:spcBef>
              <a:spcAft>
                <a:spcPts val="0"/>
              </a:spcAft>
              <a:buNone/>
            </a:pPr>
            <a:r>
              <a:t/>
            </a:r>
            <a:endParaRPr sz="1400">
              <a:solidFill>
                <a:srgbClr val="0000FF"/>
              </a:solidFill>
              <a:latin typeface="Avenir"/>
              <a:ea typeface="Avenir"/>
              <a:cs typeface="Avenir"/>
              <a:sym typeface="Aveni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c1e8005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c1e8005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Have any of you come home with a bad progress report and had to face your parents with a knot in your stomachs. Well… some of us have had to do it!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that’s the feeling we got when we looked at these various colored marks telling us all the areas we needed to improve.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And there’s a feeling deep down that guides us to make some resolutions for next time…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&lt;click&gt;</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One, “We NEVER ever want to be in this situation again”, i.e. a few years down the road people should not talk of this re-architecture effort as “a large monolith application that was developed years ago”</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500">
                <a:solidFill>
                  <a:schemeClr val="dk1"/>
                </a:solidFill>
              </a:rPr>
              <a:t>And Two, “I will make my Mama proud”, and in our context this translates to “Excellent customer experience should be a driver for future business growth”</a:t>
            </a:r>
            <a:endParaRPr sz="14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283975" y="213575"/>
            <a:ext cx="3280500" cy="104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i="1" lang="en" sz="2800">
                <a:solidFill>
                  <a:srgbClr val="38761D"/>
                </a:solidFill>
              </a:rPr>
              <a:t>The Sysops Squad Migration</a:t>
            </a:r>
            <a:endParaRPr i="1" sz="2800">
              <a:solidFill>
                <a:srgbClr val="38761D"/>
              </a:solidFill>
            </a:endParaRPr>
          </a:p>
        </p:txBody>
      </p:sp>
      <p:sp>
        <p:nvSpPr>
          <p:cNvPr id="56" name="Google Shape;56;p13"/>
          <p:cNvSpPr txBox="1"/>
          <p:nvPr>
            <p:ph type="ctrTitle"/>
          </p:nvPr>
        </p:nvSpPr>
        <p:spPr>
          <a:xfrm>
            <a:off x="283975" y="4462775"/>
            <a:ext cx="1684800" cy="42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170">
                <a:solidFill>
                  <a:schemeClr val="accent4"/>
                </a:solidFill>
              </a:rPr>
              <a:t>Pentagram</a:t>
            </a:r>
            <a:endParaRPr sz="217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0" y="0"/>
            <a:ext cx="9144001" cy="5143500"/>
          </a:xfrm>
          <a:prstGeom prst="rect">
            <a:avLst/>
          </a:prstGeom>
          <a:noFill/>
          <a:ln>
            <a:noFill/>
          </a:ln>
        </p:spPr>
      </p:pic>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latin typeface="Avenir"/>
                <a:ea typeface="Avenir"/>
                <a:cs typeface="Avenir"/>
                <a:sym typeface="Avenir"/>
              </a:rPr>
              <a:t>Our Approach</a:t>
            </a:r>
            <a:endParaRPr>
              <a:solidFill>
                <a:schemeClr val="lt2"/>
              </a:solidFill>
              <a:latin typeface="Avenir"/>
              <a:ea typeface="Avenir"/>
              <a:cs typeface="Avenir"/>
              <a:sym typeface="Avenir"/>
            </a:endParaRPr>
          </a:p>
        </p:txBody>
      </p:sp>
      <p:sp>
        <p:nvSpPr>
          <p:cNvPr id="120" name="Google Shape;120;p22"/>
          <p:cNvSpPr txBox="1"/>
          <p:nvPr/>
        </p:nvSpPr>
        <p:spPr>
          <a:xfrm>
            <a:off x="311700" y="3386150"/>
            <a:ext cx="41247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EFEFEF"/>
                </a:solidFill>
                <a:latin typeface="Comfortaa"/>
                <a:ea typeface="Comfortaa"/>
                <a:cs typeface="Comfortaa"/>
                <a:sym typeface="Comfortaa"/>
              </a:rPr>
              <a:t>All great changes are preceded by chaos.</a:t>
            </a:r>
            <a:br>
              <a:rPr i="1" lang="en" sz="2400">
                <a:solidFill>
                  <a:srgbClr val="EFEFEF"/>
                </a:solidFill>
                <a:latin typeface="Comfortaa"/>
                <a:ea typeface="Comfortaa"/>
                <a:cs typeface="Comfortaa"/>
                <a:sym typeface="Comfortaa"/>
              </a:rPr>
            </a:br>
            <a:endParaRPr i="1" sz="600">
              <a:solidFill>
                <a:srgbClr val="EFEFEF"/>
              </a:solidFill>
              <a:latin typeface="Comfortaa"/>
              <a:ea typeface="Comfortaa"/>
              <a:cs typeface="Comfortaa"/>
              <a:sym typeface="Comfortaa"/>
            </a:endParaRPr>
          </a:p>
          <a:p>
            <a:pPr indent="0" lvl="0" marL="0" rtl="0" algn="l">
              <a:spcBef>
                <a:spcPts val="0"/>
              </a:spcBef>
              <a:spcAft>
                <a:spcPts val="0"/>
              </a:spcAft>
              <a:buNone/>
            </a:pPr>
            <a:r>
              <a:rPr i="1" lang="en" sz="2000">
                <a:solidFill>
                  <a:srgbClr val="EFEFEF"/>
                </a:solidFill>
                <a:latin typeface="Comfortaa"/>
                <a:ea typeface="Comfortaa"/>
                <a:cs typeface="Comfortaa"/>
                <a:sym typeface="Comfortaa"/>
              </a:rPr>
              <a:t>~ Deepak Chopra</a:t>
            </a:r>
            <a:endParaRPr i="1" sz="2000">
              <a:solidFill>
                <a:srgbClr val="EFEFEF"/>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Our Approach</a:t>
            </a:r>
            <a:endParaRPr>
              <a:solidFill>
                <a:schemeClr val="accent1"/>
              </a:solidFill>
              <a:latin typeface="Avenir"/>
              <a:ea typeface="Avenir"/>
              <a:cs typeface="Avenir"/>
              <a:sym typeface="Avenir"/>
            </a:endParaRPr>
          </a:p>
        </p:txBody>
      </p:sp>
      <p:sp>
        <p:nvSpPr>
          <p:cNvPr id="126" name="Google Shape;126;p23"/>
          <p:cNvSpPr txBox="1"/>
          <p:nvPr>
            <p:ph idx="1" type="body"/>
          </p:nvPr>
        </p:nvSpPr>
        <p:spPr>
          <a:xfrm>
            <a:off x="311700" y="1838275"/>
            <a:ext cx="8520600" cy="508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Avenir"/>
              <a:buChar char="➢"/>
            </a:pPr>
            <a:r>
              <a:rPr lang="en">
                <a:solidFill>
                  <a:schemeClr val="accent1"/>
                </a:solidFill>
                <a:latin typeface="Avenir"/>
                <a:ea typeface="Avenir"/>
                <a:cs typeface="Avenir"/>
                <a:sym typeface="Avenir"/>
              </a:rPr>
              <a:t>Identify gaps in architectural </a:t>
            </a:r>
            <a:r>
              <a:rPr lang="en">
                <a:solidFill>
                  <a:schemeClr val="accent1"/>
                </a:solidFill>
                <a:latin typeface="Avenir"/>
                <a:ea typeface="Avenir"/>
                <a:cs typeface="Avenir"/>
                <a:sym typeface="Avenir"/>
              </a:rPr>
              <a:t>characteristics</a:t>
            </a:r>
            <a:endParaRPr>
              <a:solidFill>
                <a:schemeClr val="accent1"/>
              </a:solidFill>
              <a:latin typeface="Avenir"/>
              <a:ea typeface="Avenir"/>
              <a:cs typeface="Avenir"/>
              <a:sym typeface="Avenir"/>
            </a:endParaRPr>
          </a:p>
        </p:txBody>
      </p:sp>
      <p:sp>
        <p:nvSpPr>
          <p:cNvPr id="127" name="Google Shape;127;p23"/>
          <p:cNvSpPr txBox="1"/>
          <p:nvPr>
            <p:ph type="title"/>
          </p:nvPr>
        </p:nvSpPr>
        <p:spPr>
          <a:xfrm>
            <a:off x="639300" y="1017725"/>
            <a:ext cx="78654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i="1" lang="en">
                <a:solidFill>
                  <a:srgbClr val="999999"/>
                </a:solidFill>
                <a:latin typeface="Avenir"/>
                <a:ea typeface="Avenir"/>
                <a:cs typeface="Avenir"/>
                <a:sym typeface="Avenir"/>
              </a:rPr>
              <a:t>… And Associated Challenges...</a:t>
            </a:r>
            <a:endParaRPr i="1">
              <a:solidFill>
                <a:srgbClr val="999999"/>
              </a:solidFill>
              <a:latin typeface="Avenir"/>
              <a:ea typeface="Avenir"/>
              <a:cs typeface="Avenir"/>
              <a:sym typeface="Avenir"/>
            </a:endParaRPr>
          </a:p>
        </p:txBody>
      </p:sp>
      <p:sp>
        <p:nvSpPr>
          <p:cNvPr id="128" name="Google Shape;128;p23"/>
          <p:cNvSpPr txBox="1"/>
          <p:nvPr/>
        </p:nvSpPr>
        <p:spPr>
          <a:xfrm>
            <a:off x="5075725" y="3432575"/>
            <a:ext cx="1307400" cy="677100"/>
          </a:xfrm>
          <a:prstGeom prst="rect">
            <a:avLst/>
          </a:prstGeom>
          <a:solidFill>
            <a:srgbClr val="CFE2F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Fault Tolerance</a:t>
            </a:r>
            <a:endParaRPr sz="1600"/>
          </a:p>
        </p:txBody>
      </p:sp>
      <p:sp>
        <p:nvSpPr>
          <p:cNvPr id="129" name="Google Shape;129;p23"/>
          <p:cNvSpPr txBox="1"/>
          <p:nvPr/>
        </p:nvSpPr>
        <p:spPr>
          <a:xfrm>
            <a:off x="7137800" y="3280175"/>
            <a:ext cx="1307400" cy="431100"/>
          </a:xfrm>
          <a:prstGeom prst="rect">
            <a:avLst/>
          </a:prstGeom>
          <a:solidFill>
            <a:srgbClr val="D9EAD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Elasticity</a:t>
            </a:r>
            <a:endParaRPr sz="1600"/>
          </a:p>
        </p:txBody>
      </p:sp>
      <p:sp>
        <p:nvSpPr>
          <p:cNvPr id="130" name="Google Shape;130;p23"/>
          <p:cNvSpPr txBox="1"/>
          <p:nvPr/>
        </p:nvSpPr>
        <p:spPr>
          <a:xfrm>
            <a:off x="3231325" y="3548050"/>
            <a:ext cx="1539600" cy="431100"/>
          </a:xfrm>
          <a:prstGeom prst="rect">
            <a:avLst/>
          </a:prstGeom>
          <a:solidFill>
            <a:srgbClr val="A2C4C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Maintainability</a:t>
            </a:r>
            <a:endParaRPr sz="1600"/>
          </a:p>
        </p:txBody>
      </p:sp>
      <p:sp>
        <p:nvSpPr>
          <p:cNvPr id="131" name="Google Shape;131;p23"/>
          <p:cNvSpPr txBox="1"/>
          <p:nvPr/>
        </p:nvSpPr>
        <p:spPr>
          <a:xfrm>
            <a:off x="644125" y="3890950"/>
            <a:ext cx="1307400" cy="431100"/>
          </a:xfrm>
          <a:prstGeom prst="rect">
            <a:avLst/>
          </a:prstGeom>
          <a:solidFill>
            <a:srgbClr val="E6B8A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Security</a:t>
            </a:r>
            <a:endParaRPr sz="1600"/>
          </a:p>
        </p:txBody>
      </p:sp>
      <p:sp>
        <p:nvSpPr>
          <p:cNvPr id="132" name="Google Shape;132;p23"/>
          <p:cNvSpPr txBox="1"/>
          <p:nvPr/>
        </p:nvSpPr>
        <p:spPr>
          <a:xfrm>
            <a:off x="6923600" y="2140650"/>
            <a:ext cx="1307400" cy="431100"/>
          </a:xfrm>
          <a:prstGeom prst="rect">
            <a:avLst/>
          </a:prstGeom>
          <a:solidFill>
            <a:srgbClr val="9FC5E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Feasibility</a:t>
            </a:r>
            <a:endParaRPr sz="1600"/>
          </a:p>
        </p:txBody>
      </p:sp>
      <p:sp>
        <p:nvSpPr>
          <p:cNvPr id="133" name="Google Shape;133;p23"/>
          <p:cNvSpPr txBox="1"/>
          <p:nvPr/>
        </p:nvSpPr>
        <p:spPr>
          <a:xfrm>
            <a:off x="404825" y="2926550"/>
            <a:ext cx="1307400" cy="431100"/>
          </a:xfrm>
          <a:prstGeom prst="rect">
            <a:avLst/>
          </a:prstGeom>
          <a:solidFill>
            <a:srgbClr val="B6D7A8"/>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Agility</a:t>
            </a:r>
            <a:endParaRPr sz="1600"/>
          </a:p>
        </p:txBody>
      </p:sp>
      <p:sp>
        <p:nvSpPr>
          <p:cNvPr id="134" name="Google Shape;134;p23"/>
          <p:cNvSpPr txBox="1"/>
          <p:nvPr/>
        </p:nvSpPr>
        <p:spPr>
          <a:xfrm>
            <a:off x="1546525" y="2372150"/>
            <a:ext cx="1307400" cy="431100"/>
          </a:xfrm>
          <a:prstGeom prst="rect">
            <a:avLst/>
          </a:prstGeom>
          <a:solidFill>
            <a:srgbClr val="FFE59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Evolvability</a:t>
            </a:r>
            <a:endParaRPr sz="1600"/>
          </a:p>
        </p:txBody>
      </p:sp>
      <p:sp>
        <p:nvSpPr>
          <p:cNvPr id="135" name="Google Shape;135;p23"/>
          <p:cNvSpPr txBox="1"/>
          <p:nvPr/>
        </p:nvSpPr>
        <p:spPr>
          <a:xfrm>
            <a:off x="4362550" y="4322050"/>
            <a:ext cx="1477500" cy="4311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Recoverability</a:t>
            </a:r>
            <a:endParaRPr sz="1600"/>
          </a:p>
        </p:txBody>
      </p:sp>
      <p:sp>
        <p:nvSpPr>
          <p:cNvPr id="136" name="Google Shape;136;p23"/>
          <p:cNvSpPr txBox="1"/>
          <p:nvPr/>
        </p:nvSpPr>
        <p:spPr>
          <a:xfrm>
            <a:off x="1851325" y="3356375"/>
            <a:ext cx="1307400" cy="431100"/>
          </a:xfrm>
          <a:prstGeom prst="rect">
            <a:avLst/>
          </a:prstGeom>
          <a:solidFill>
            <a:srgbClr val="D0E0E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Workflow</a:t>
            </a:r>
            <a:endParaRPr sz="1600"/>
          </a:p>
        </p:txBody>
      </p:sp>
      <p:sp>
        <p:nvSpPr>
          <p:cNvPr id="137" name="Google Shape;137;p23"/>
          <p:cNvSpPr txBox="1"/>
          <p:nvPr/>
        </p:nvSpPr>
        <p:spPr>
          <a:xfrm>
            <a:off x="6795400" y="4168475"/>
            <a:ext cx="1307400" cy="431100"/>
          </a:xfrm>
          <a:prstGeom prst="rect">
            <a:avLst/>
          </a:prstGeom>
          <a:solidFill>
            <a:srgbClr val="FCE5C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Testability</a:t>
            </a:r>
            <a:endParaRPr sz="1600"/>
          </a:p>
        </p:txBody>
      </p:sp>
      <p:sp>
        <p:nvSpPr>
          <p:cNvPr id="138" name="Google Shape;138;p23"/>
          <p:cNvSpPr txBox="1"/>
          <p:nvPr/>
        </p:nvSpPr>
        <p:spPr>
          <a:xfrm>
            <a:off x="5231600" y="2521725"/>
            <a:ext cx="1539600" cy="431100"/>
          </a:xfrm>
          <a:prstGeom prst="rect">
            <a:avLst/>
          </a:prstGeom>
          <a:solidFill>
            <a:srgbClr val="D9D2E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Deployability</a:t>
            </a:r>
            <a:endParaRPr sz="1600"/>
          </a:p>
        </p:txBody>
      </p:sp>
      <p:sp>
        <p:nvSpPr>
          <p:cNvPr id="139" name="Google Shape;139;p23"/>
          <p:cNvSpPr txBox="1"/>
          <p:nvPr/>
        </p:nvSpPr>
        <p:spPr>
          <a:xfrm>
            <a:off x="2244325" y="4269575"/>
            <a:ext cx="1539600" cy="4311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Data Integrity</a:t>
            </a:r>
            <a:endParaRPr sz="1600"/>
          </a:p>
        </p:txBody>
      </p:sp>
      <p:sp>
        <p:nvSpPr>
          <p:cNvPr id="140" name="Google Shape;140;p23"/>
          <p:cNvSpPr txBox="1"/>
          <p:nvPr/>
        </p:nvSpPr>
        <p:spPr>
          <a:xfrm>
            <a:off x="3537300" y="2750325"/>
            <a:ext cx="1477500" cy="431100"/>
          </a:xfrm>
          <a:prstGeom prst="rect">
            <a:avLst/>
          </a:prstGeom>
          <a:solidFill>
            <a:srgbClr val="CC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t>Availability</a:t>
            </a:r>
            <a:endParaRPr sz="1600"/>
          </a:p>
        </p:txBody>
      </p:sp>
      <p:sp>
        <p:nvSpPr>
          <p:cNvPr id="141" name="Google Shape;141;p23"/>
          <p:cNvSpPr txBox="1"/>
          <p:nvPr/>
        </p:nvSpPr>
        <p:spPr>
          <a:xfrm rot="-1801503">
            <a:off x="1286167" y="2456771"/>
            <a:ext cx="6384566" cy="110835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rgbClr val="FF0000"/>
                </a:solidFill>
                <a:latin typeface="Impact"/>
                <a:ea typeface="Impact"/>
                <a:cs typeface="Impact"/>
                <a:sym typeface="Impact"/>
              </a:rPr>
              <a:t>Overwhelming</a:t>
            </a:r>
            <a:endParaRPr b="1" sz="6000">
              <a:solidFill>
                <a:srgbClr val="FF0000"/>
              </a:solidFill>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animEffect filter="fade" transition="in">
                                      <p:cBhvr>
                                        <p:cTn dur="1000"/>
                                        <p:tgtEl>
                                          <p:spTgt spid="126">
                                            <p:txEl>
                                              <p:pRg end="0" st="0"/>
                                            </p:txEl>
                                          </p:spTgt>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par>
                          <p:cTn fill="hold">
                            <p:stCondLst>
                              <p:cond delay="6000"/>
                            </p:stCondLst>
                            <p:childTnLst>
                              <p:par>
                                <p:cTn fill="hold" nodeType="after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par>
                          <p:cTn fill="hold">
                            <p:stCondLst>
                              <p:cond delay="7000"/>
                            </p:stCondLst>
                            <p:childTnLst>
                              <p:par>
                                <p:cTn fill="hold" nodeType="after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par>
                          <p:cTn fill="hold">
                            <p:stCondLst>
                              <p:cond delay="8000"/>
                            </p:stCondLst>
                            <p:childTnLst>
                              <p:par>
                                <p:cTn fill="hold" nodeType="after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par>
                          <p:cTn fill="hold">
                            <p:stCondLst>
                              <p:cond delay="9000"/>
                            </p:stCondLst>
                            <p:childTnLst>
                              <p:par>
                                <p:cTn fill="hold" nodeType="after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par>
                          <p:cTn fill="hold">
                            <p:stCondLst>
                              <p:cond delay="10000"/>
                            </p:stCondLst>
                            <p:childTnLst>
                              <p:par>
                                <p:cTn fill="hold" nodeType="after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par>
                          <p:cTn fill="hold">
                            <p:stCondLst>
                              <p:cond delay="11000"/>
                            </p:stCondLst>
                            <p:childTnLst>
                              <p:par>
                                <p:cTn fill="hold" nodeType="after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par>
                          <p:cTn fill="hold">
                            <p:stCondLst>
                              <p:cond delay="12000"/>
                            </p:stCondLst>
                            <p:childTnLst>
                              <p:par>
                                <p:cTn fill="hold" nodeType="after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par>
                          <p:cTn fill="hold">
                            <p:stCondLst>
                              <p:cond delay="13000"/>
                            </p:stCondLst>
                            <p:childTnLst>
                              <p:par>
                                <p:cTn fill="hold" nodeType="after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par>
                          <p:cTn fill="hold">
                            <p:stCondLst>
                              <p:cond delay="14000"/>
                            </p:stCondLst>
                            <p:childTnLst>
                              <p:par>
                                <p:cTn fill="hold" nodeType="after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ppt_w</p:attrName>
                                        </p:attrNameLst>
                                      </p:cBhvr>
                                      <p:tavLst>
                                        <p:tav fmla="" tm="0">
                                          <p:val>
                                            <p:strVal val="0"/>
                                          </p:val>
                                        </p:tav>
                                        <p:tav fmla="" tm="100000">
                                          <p:val>
                                            <p:strVal val="#ppt_w"/>
                                          </p:val>
                                        </p:tav>
                                      </p:tavLst>
                                    </p:anim>
                                    <p:anim calcmode="lin" valueType="num">
                                      <p:cBhvr additive="base">
                                        <p:cTn dur="1000"/>
                                        <p:tgtEl>
                                          <p:spTgt spid="1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Our Approach</a:t>
            </a:r>
            <a:endParaRPr>
              <a:solidFill>
                <a:schemeClr val="accent1"/>
              </a:solidFill>
              <a:latin typeface="Avenir"/>
              <a:ea typeface="Avenir"/>
              <a:cs typeface="Avenir"/>
              <a:sym typeface="Avenir"/>
            </a:endParaRPr>
          </a:p>
        </p:txBody>
      </p:sp>
      <p:sp>
        <p:nvSpPr>
          <p:cNvPr id="147" name="Google Shape;147;p24"/>
          <p:cNvSpPr txBox="1"/>
          <p:nvPr>
            <p:ph idx="1" type="body"/>
          </p:nvPr>
        </p:nvSpPr>
        <p:spPr>
          <a:xfrm>
            <a:off x="311700" y="1838275"/>
            <a:ext cx="8520600" cy="276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Avenir"/>
              <a:buChar char="➢"/>
            </a:pPr>
            <a:r>
              <a:rPr lang="en">
                <a:solidFill>
                  <a:schemeClr val="accent1"/>
                </a:solidFill>
                <a:latin typeface="Avenir"/>
                <a:ea typeface="Avenir"/>
                <a:cs typeface="Avenir"/>
                <a:sym typeface="Avenir"/>
              </a:rPr>
              <a:t>Determine existing architectural patterns that will help address these gaps</a:t>
            </a:r>
            <a:endParaRPr>
              <a:solidFill>
                <a:schemeClr val="accent1"/>
              </a:solidFill>
              <a:latin typeface="Avenir"/>
              <a:ea typeface="Avenir"/>
              <a:cs typeface="Avenir"/>
              <a:sym typeface="Avenir"/>
            </a:endParaRPr>
          </a:p>
          <a:p>
            <a:pPr indent="0" lvl="0" marL="457200" rtl="0" algn="l">
              <a:spcBef>
                <a:spcPts val="1200"/>
              </a:spcBef>
              <a:spcAft>
                <a:spcPts val="0"/>
              </a:spcAft>
              <a:buNone/>
            </a:pPr>
            <a:r>
              <a:t/>
            </a:r>
            <a:endParaRPr>
              <a:solidFill>
                <a:schemeClr val="accent1"/>
              </a:solidFill>
              <a:latin typeface="Avenir"/>
              <a:ea typeface="Avenir"/>
              <a:cs typeface="Avenir"/>
              <a:sym typeface="Avenir"/>
            </a:endParaRPr>
          </a:p>
          <a:p>
            <a:pPr indent="0" lvl="0" marL="0" rtl="0" algn="l">
              <a:spcBef>
                <a:spcPts val="1200"/>
              </a:spcBef>
              <a:spcAft>
                <a:spcPts val="1200"/>
              </a:spcAft>
              <a:buNone/>
            </a:pPr>
            <a:r>
              <a:t/>
            </a:r>
            <a:endParaRPr>
              <a:solidFill>
                <a:schemeClr val="accent1"/>
              </a:solidFill>
              <a:latin typeface="Avenir"/>
              <a:ea typeface="Avenir"/>
              <a:cs typeface="Avenir"/>
              <a:sym typeface="Avenir"/>
            </a:endParaRPr>
          </a:p>
        </p:txBody>
      </p:sp>
      <p:sp>
        <p:nvSpPr>
          <p:cNvPr id="148" name="Google Shape;148;p24"/>
          <p:cNvSpPr txBox="1"/>
          <p:nvPr>
            <p:ph type="title"/>
          </p:nvPr>
        </p:nvSpPr>
        <p:spPr>
          <a:xfrm>
            <a:off x="639300" y="1017725"/>
            <a:ext cx="78654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i="1" lang="en">
                <a:solidFill>
                  <a:srgbClr val="999999"/>
                </a:solidFill>
                <a:latin typeface="Avenir"/>
                <a:ea typeface="Avenir"/>
                <a:cs typeface="Avenir"/>
                <a:sym typeface="Avenir"/>
              </a:rPr>
              <a:t>… And Associated Challenges...</a:t>
            </a:r>
            <a:endParaRPr i="1">
              <a:solidFill>
                <a:srgbClr val="999999"/>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Our Approach</a:t>
            </a:r>
            <a:endParaRPr>
              <a:solidFill>
                <a:schemeClr val="accent1"/>
              </a:solidFill>
              <a:latin typeface="Avenir"/>
              <a:ea typeface="Avenir"/>
              <a:cs typeface="Avenir"/>
              <a:sym typeface="Avenir"/>
            </a:endParaRPr>
          </a:p>
        </p:txBody>
      </p:sp>
      <p:sp>
        <p:nvSpPr>
          <p:cNvPr id="154" name="Google Shape;154;p25"/>
          <p:cNvSpPr txBox="1"/>
          <p:nvPr>
            <p:ph idx="1" type="body"/>
          </p:nvPr>
        </p:nvSpPr>
        <p:spPr>
          <a:xfrm>
            <a:off x="311700" y="1838275"/>
            <a:ext cx="8520600" cy="276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Avenir"/>
              <a:buChar char="➢"/>
            </a:pPr>
            <a:r>
              <a:rPr lang="en">
                <a:solidFill>
                  <a:schemeClr val="accent1"/>
                </a:solidFill>
                <a:latin typeface="Avenir"/>
                <a:ea typeface="Avenir"/>
                <a:cs typeface="Avenir"/>
                <a:sym typeface="Avenir"/>
              </a:rPr>
              <a:t>Determine existing architectural patterns that will help address these gaps</a:t>
            </a:r>
            <a:endParaRPr>
              <a:solidFill>
                <a:schemeClr val="accent1"/>
              </a:solidFill>
              <a:latin typeface="Avenir"/>
              <a:ea typeface="Avenir"/>
              <a:cs typeface="Avenir"/>
              <a:sym typeface="Avenir"/>
            </a:endParaRPr>
          </a:p>
          <a:p>
            <a:pPr indent="0" lvl="0" marL="457200" rtl="0" algn="l">
              <a:spcBef>
                <a:spcPts val="1200"/>
              </a:spcBef>
              <a:spcAft>
                <a:spcPts val="0"/>
              </a:spcAft>
              <a:buNone/>
            </a:pPr>
            <a:r>
              <a:t/>
            </a:r>
            <a:endParaRPr>
              <a:solidFill>
                <a:schemeClr val="accent1"/>
              </a:solidFill>
              <a:latin typeface="Avenir"/>
              <a:ea typeface="Avenir"/>
              <a:cs typeface="Avenir"/>
              <a:sym typeface="Avenir"/>
            </a:endParaRPr>
          </a:p>
          <a:p>
            <a:pPr indent="0" lvl="0" marL="0" rtl="0" algn="l">
              <a:spcBef>
                <a:spcPts val="1200"/>
              </a:spcBef>
              <a:spcAft>
                <a:spcPts val="1200"/>
              </a:spcAft>
              <a:buNone/>
            </a:pPr>
            <a:r>
              <a:t/>
            </a:r>
            <a:endParaRPr>
              <a:solidFill>
                <a:schemeClr val="accent1"/>
              </a:solidFill>
              <a:latin typeface="Avenir"/>
              <a:ea typeface="Avenir"/>
              <a:cs typeface="Avenir"/>
              <a:sym typeface="Avenir"/>
            </a:endParaRPr>
          </a:p>
        </p:txBody>
      </p:sp>
      <p:sp>
        <p:nvSpPr>
          <p:cNvPr id="155" name="Google Shape;155;p25"/>
          <p:cNvSpPr txBox="1"/>
          <p:nvPr>
            <p:ph type="title"/>
          </p:nvPr>
        </p:nvSpPr>
        <p:spPr>
          <a:xfrm>
            <a:off x="639300" y="1017725"/>
            <a:ext cx="78654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i="1" lang="en">
                <a:solidFill>
                  <a:srgbClr val="999999"/>
                </a:solidFill>
                <a:latin typeface="Avenir"/>
                <a:ea typeface="Avenir"/>
                <a:cs typeface="Avenir"/>
                <a:sym typeface="Avenir"/>
              </a:rPr>
              <a:t>… And Associated Challenges...</a:t>
            </a:r>
            <a:endParaRPr i="1">
              <a:solidFill>
                <a:srgbClr val="999999"/>
              </a:solidFill>
              <a:latin typeface="Avenir"/>
              <a:ea typeface="Avenir"/>
              <a:cs typeface="Avenir"/>
              <a:sym typeface="Avenir"/>
            </a:endParaRPr>
          </a:p>
        </p:txBody>
      </p:sp>
      <p:pic>
        <p:nvPicPr>
          <p:cNvPr id="156" name="Google Shape;156;p25"/>
          <p:cNvPicPr preferRelativeResize="0"/>
          <p:nvPr/>
        </p:nvPicPr>
        <p:blipFill>
          <a:blip r:embed="rId3">
            <a:alphaModFix/>
          </a:blip>
          <a:stretch>
            <a:fillRect/>
          </a:stretch>
        </p:blipFill>
        <p:spPr>
          <a:xfrm>
            <a:off x="7150" y="0"/>
            <a:ext cx="9129698" cy="5143500"/>
          </a:xfrm>
          <a:prstGeom prst="rect">
            <a:avLst/>
          </a:prstGeom>
          <a:noFill/>
          <a:ln>
            <a:noFill/>
          </a:ln>
        </p:spPr>
      </p:pic>
      <p:grpSp>
        <p:nvGrpSpPr>
          <p:cNvPr id="157" name="Google Shape;157;p25"/>
          <p:cNvGrpSpPr/>
          <p:nvPr/>
        </p:nvGrpSpPr>
        <p:grpSpPr>
          <a:xfrm>
            <a:off x="4286200" y="1907375"/>
            <a:ext cx="3171900" cy="182100"/>
            <a:chOff x="4286200" y="1907375"/>
            <a:chExt cx="3171900" cy="182100"/>
          </a:xfrm>
        </p:grpSpPr>
        <p:sp>
          <p:nvSpPr>
            <p:cNvPr id="158" name="Google Shape;158;p25"/>
            <p:cNvSpPr/>
            <p:nvPr/>
          </p:nvSpPr>
          <p:spPr>
            <a:xfrm>
              <a:off x="6654400" y="1907375"/>
              <a:ext cx="803700" cy="182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25"/>
            <p:cNvCxnSpPr>
              <a:endCxn id="158" idx="1"/>
            </p:cNvCxnSpPr>
            <p:nvPr/>
          </p:nvCxnSpPr>
          <p:spPr>
            <a:xfrm>
              <a:off x="4286200" y="1993025"/>
              <a:ext cx="2368200" cy="5400"/>
            </a:xfrm>
            <a:prstGeom prst="straightConnector1">
              <a:avLst/>
            </a:prstGeom>
            <a:noFill/>
            <a:ln cap="flat" cmpd="sng" w="19050">
              <a:solidFill>
                <a:srgbClr val="FF0000"/>
              </a:solidFill>
              <a:prstDash val="solid"/>
              <a:round/>
              <a:headEnd len="med" w="med" type="none"/>
              <a:tailEnd len="med" w="med" type="triangle"/>
            </a:ln>
          </p:spPr>
        </p:cxnSp>
      </p:grpSp>
      <p:grpSp>
        <p:nvGrpSpPr>
          <p:cNvPr id="160" name="Google Shape;160;p25"/>
          <p:cNvGrpSpPr/>
          <p:nvPr/>
        </p:nvGrpSpPr>
        <p:grpSpPr>
          <a:xfrm>
            <a:off x="4286200" y="2647950"/>
            <a:ext cx="3171900" cy="182100"/>
            <a:chOff x="4286200" y="1907375"/>
            <a:chExt cx="3171900" cy="182100"/>
          </a:xfrm>
        </p:grpSpPr>
        <p:sp>
          <p:nvSpPr>
            <p:cNvPr id="161" name="Google Shape;161;p25"/>
            <p:cNvSpPr/>
            <p:nvPr/>
          </p:nvSpPr>
          <p:spPr>
            <a:xfrm>
              <a:off x="6654400" y="1907375"/>
              <a:ext cx="803700" cy="182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 name="Google Shape;162;p25"/>
            <p:cNvCxnSpPr>
              <a:endCxn id="161" idx="1"/>
            </p:cNvCxnSpPr>
            <p:nvPr/>
          </p:nvCxnSpPr>
          <p:spPr>
            <a:xfrm>
              <a:off x="4286200" y="1993025"/>
              <a:ext cx="2368200" cy="5400"/>
            </a:xfrm>
            <a:prstGeom prst="straightConnector1">
              <a:avLst/>
            </a:prstGeom>
            <a:noFill/>
            <a:ln cap="flat" cmpd="sng" w="19050">
              <a:solidFill>
                <a:srgbClr val="FF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Our Approach</a:t>
            </a:r>
            <a:endParaRPr>
              <a:solidFill>
                <a:schemeClr val="accent1"/>
              </a:solidFill>
              <a:latin typeface="Avenir"/>
              <a:ea typeface="Avenir"/>
              <a:cs typeface="Avenir"/>
              <a:sym typeface="Avenir"/>
            </a:endParaRPr>
          </a:p>
        </p:txBody>
      </p:sp>
      <p:sp>
        <p:nvSpPr>
          <p:cNvPr id="168" name="Google Shape;168;p26"/>
          <p:cNvSpPr txBox="1"/>
          <p:nvPr>
            <p:ph idx="1" type="body"/>
          </p:nvPr>
        </p:nvSpPr>
        <p:spPr>
          <a:xfrm>
            <a:off x="311700" y="1457275"/>
            <a:ext cx="8520600" cy="48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Font typeface="Avenir"/>
              <a:buChar char="➢"/>
            </a:pPr>
            <a:r>
              <a:rPr lang="en">
                <a:solidFill>
                  <a:schemeClr val="accent1"/>
                </a:solidFill>
                <a:latin typeface="Avenir"/>
                <a:ea typeface="Avenir"/>
                <a:cs typeface="Avenir"/>
                <a:sym typeface="Avenir"/>
              </a:rPr>
              <a:t>Define a path from existing system to the utopian world</a:t>
            </a:r>
            <a:endParaRPr>
              <a:solidFill>
                <a:schemeClr val="accent1"/>
              </a:solidFill>
              <a:latin typeface="Avenir"/>
              <a:ea typeface="Avenir"/>
              <a:cs typeface="Avenir"/>
              <a:sym typeface="Avenir"/>
            </a:endParaRPr>
          </a:p>
        </p:txBody>
      </p:sp>
      <p:sp>
        <p:nvSpPr>
          <p:cNvPr id="169" name="Google Shape;169;p26"/>
          <p:cNvSpPr txBox="1"/>
          <p:nvPr>
            <p:ph type="title"/>
          </p:nvPr>
        </p:nvSpPr>
        <p:spPr>
          <a:xfrm>
            <a:off x="639300" y="1017725"/>
            <a:ext cx="7865400" cy="337800"/>
          </a:xfrm>
          <a:prstGeom prst="rect">
            <a:avLst/>
          </a:prstGeom>
        </p:spPr>
        <p:txBody>
          <a:bodyPr anchorCtr="0" anchor="ctr" bIns="91425" lIns="91425" spcFirstLastPara="1" rIns="91425" wrap="square" tIns="91425">
            <a:normAutofit fontScale="90000"/>
          </a:bodyPr>
          <a:lstStyle/>
          <a:p>
            <a:pPr indent="0" lvl="0" marL="0" rtl="0" algn="r">
              <a:spcBef>
                <a:spcPts val="0"/>
              </a:spcBef>
              <a:spcAft>
                <a:spcPts val="0"/>
              </a:spcAft>
              <a:buNone/>
            </a:pPr>
            <a:r>
              <a:rPr i="1" lang="en">
                <a:solidFill>
                  <a:srgbClr val="999999"/>
                </a:solidFill>
                <a:latin typeface="Avenir"/>
                <a:ea typeface="Avenir"/>
                <a:cs typeface="Avenir"/>
                <a:sym typeface="Avenir"/>
              </a:rPr>
              <a:t>… And Associated Challenges...</a:t>
            </a:r>
            <a:endParaRPr i="1">
              <a:solidFill>
                <a:srgbClr val="999999"/>
              </a:solidFill>
              <a:latin typeface="Avenir"/>
              <a:ea typeface="Avenir"/>
              <a:cs typeface="Avenir"/>
              <a:sym typeface="Avenir"/>
            </a:endParaRPr>
          </a:p>
        </p:txBody>
      </p:sp>
      <p:sp>
        <p:nvSpPr>
          <p:cNvPr id="170" name="Google Shape;170;p26"/>
          <p:cNvSpPr txBox="1"/>
          <p:nvPr/>
        </p:nvSpPr>
        <p:spPr>
          <a:xfrm>
            <a:off x="803675" y="1944175"/>
            <a:ext cx="38364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rgbClr val="BF9000"/>
                </a:solidFill>
                <a:latin typeface="Avenir"/>
                <a:ea typeface="Avenir"/>
                <a:cs typeface="Avenir"/>
                <a:sym typeface="Avenir"/>
              </a:rPr>
              <a:t>A BIG BANG Approach</a:t>
            </a:r>
            <a:endParaRPr>
              <a:solidFill>
                <a:srgbClr val="BF9000"/>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p:txBody>
      </p:sp>
      <p:sp>
        <p:nvSpPr>
          <p:cNvPr id="171" name="Google Shape;171;p26"/>
          <p:cNvSpPr txBox="1"/>
          <p:nvPr/>
        </p:nvSpPr>
        <p:spPr>
          <a:xfrm>
            <a:off x="4749425" y="1944175"/>
            <a:ext cx="3836400" cy="692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8761D"/>
                </a:solidFill>
                <a:latin typeface="Avenir"/>
                <a:ea typeface="Avenir"/>
                <a:cs typeface="Avenir"/>
                <a:sym typeface="Avenir"/>
              </a:rPr>
              <a:t>A Slow, But Steady Approach</a:t>
            </a:r>
            <a:endParaRPr b="1">
              <a:solidFill>
                <a:srgbClr val="38761D"/>
              </a:solidFill>
              <a:latin typeface="Avenir"/>
              <a:ea typeface="Avenir"/>
              <a:cs typeface="Avenir"/>
              <a:sym typeface="Avenir"/>
            </a:endParaRPr>
          </a:p>
          <a:p>
            <a:pPr indent="0" lvl="0" marL="0" rtl="0" algn="l">
              <a:spcBef>
                <a:spcPts val="0"/>
              </a:spcBef>
              <a:spcAft>
                <a:spcPts val="0"/>
              </a:spcAft>
              <a:buNone/>
            </a:pPr>
            <a:br>
              <a:rPr lang="en">
                <a:solidFill>
                  <a:srgbClr val="38761D"/>
                </a:solidFill>
                <a:latin typeface="Avenir"/>
                <a:ea typeface="Avenir"/>
                <a:cs typeface="Avenir"/>
                <a:sym typeface="Avenir"/>
              </a:rPr>
            </a:br>
            <a:endParaRPr sz="500">
              <a:solidFill>
                <a:srgbClr val="38761D"/>
              </a:solidFill>
              <a:latin typeface="Avenir"/>
              <a:ea typeface="Avenir"/>
              <a:cs typeface="Avenir"/>
              <a:sym typeface="Avenir"/>
            </a:endParaRPr>
          </a:p>
        </p:txBody>
      </p:sp>
      <p:sp>
        <p:nvSpPr>
          <p:cNvPr id="172" name="Google Shape;172;p26"/>
          <p:cNvSpPr txBox="1"/>
          <p:nvPr/>
        </p:nvSpPr>
        <p:spPr>
          <a:xfrm>
            <a:off x="803675" y="2340850"/>
            <a:ext cx="3836400" cy="169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BF9000"/>
                </a:solidFill>
                <a:latin typeface="Avenir"/>
                <a:ea typeface="Avenir"/>
                <a:cs typeface="Avenir"/>
                <a:sym typeface="Avenir"/>
              </a:rPr>
              <a:t>Pros</a:t>
            </a:r>
            <a:r>
              <a:rPr lang="en">
                <a:solidFill>
                  <a:srgbClr val="BF9000"/>
                </a:solidFill>
                <a:latin typeface="Avenir"/>
                <a:ea typeface="Avenir"/>
                <a:cs typeface="Avenir"/>
                <a:sym typeface="Avenir"/>
              </a:rPr>
              <a:t>:</a:t>
            </a:r>
            <a:endParaRPr>
              <a:solidFill>
                <a:srgbClr val="BF9000"/>
              </a:solidFill>
              <a:latin typeface="Avenir"/>
              <a:ea typeface="Avenir"/>
              <a:cs typeface="Avenir"/>
              <a:sym typeface="Avenir"/>
            </a:endParaRPr>
          </a:p>
          <a:p>
            <a:pPr indent="-317500" lvl="0" marL="457200" rtl="0" algn="l">
              <a:spcBef>
                <a:spcPts val="0"/>
              </a:spcBef>
              <a:spcAft>
                <a:spcPts val="0"/>
              </a:spcAft>
              <a:buClr>
                <a:srgbClr val="BF9000"/>
              </a:buClr>
              <a:buSzPts val="1400"/>
              <a:buFont typeface="Avenir"/>
              <a:buChar char="●"/>
            </a:pPr>
            <a:r>
              <a:rPr lang="en">
                <a:solidFill>
                  <a:srgbClr val="BF9000"/>
                </a:solidFill>
                <a:latin typeface="Avenir"/>
                <a:ea typeface="Avenir"/>
                <a:cs typeface="Avenir"/>
                <a:sym typeface="Avenir"/>
              </a:rPr>
              <a:t>Faster results</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p:txBody>
      </p:sp>
      <p:sp>
        <p:nvSpPr>
          <p:cNvPr id="173" name="Google Shape;173;p26"/>
          <p:cNvSpPr txBox="1"/>
          <p:nvPr/>
        </p:nvSpPr>
        <p:spPr>
          <a:xfrm>
            <a:off x="803675" y="2883675"/>
            <a:ext cx="3836400" cy="2124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BF9000"/>
                </a:solidFill>
                <a:latin typeface="Avenir"/>
                <a:ea typeface="Avenir"/>
                <a:cs typeface="Avenir"/>
                <a:sym typeface="Avenir"/>
              </a:rPr>
              <a:t>Cons</a:t>
            </a:r>
            <a:r>
              <a:rPr lang="en">
                <a:solidFill>
                  <a:srgbClr val="BF9000"/>
                </a:solidFill>
                <a:latin typeface="Avenir"/>
                <a:ea typeface="Avenir"/>
                <a:cs typeface="Avenir"/>
                <a:sym typeface="Avenir"/>
              </a:rPr>
              <a:t>:</a:t>
            </a:r>
            <a:endParaRPr>
              <a:solidFill>
                <a:srgbClr val="BF9000"/>
              </a:solidFill>
              <a:latin typeface="Avenir"/>
              <a:ea typeface="Avenir"/>
              <a:cs typeface="Avenir"/>
              <a:sym typeface="Avenir"/>
            </a:endParaRPr>
          </a:p>
          <a:p>
            <a:pPr indent="-317500" lvl="0" marL="457200" rtl="0" algn="l">
              <a:spcBef>
                <a:spcPts val="0"/>
              </a:spcBef>
              <a:spcAft>
                <a:spcPts val="0"/>
              </a:spcAft>
              <a:buClr>
                <a:srgbClr val="BF9000"/>
              </a:buClr>
              <a:buSzPts val="1400"/>
              <a:buFont typeface="Avenir"/>
              <a:buChar char="●"/>
            </a:pPr>
            <a:r>
              <a:rPr lang="en">
                <a:solidFill>
                  <a:srgbClr val="BF9000"/>
                </a:solidFill>
                <a:latin typeface="Avenir"/>
                <a:ea typeface="Avenir"/>
                <a:cs typeface="Avenir"/>
                <a:sym typeface="Avenir"/>
              </a:rPr>
              <a:t>High Risk</a:t>
            </a:r>
            <a:endParaRPr>
              <a:solidFill>
                <a:srgbClr val="BF9000"/>
              </a:solidFill>
              <a:latin typeface="Avenir"/>
              <a:ea typeface="Avenir"/>
              <a:cs typeface="Avenir"/>
              <a:sym typeface="Avenir"/>
            </a:endParaRPr>
          </a:p>
          <a:p>
            <a:pPr indent="-317500" lvl="0" marL="457200" rtl="0" algn="l">
              <a:spcBef>
                <a:spcPts val="0"/>
              </a:spcBef>
              <a:spcAft>
                <a:spcPts val="0"/>
              </a:spcAft>
              <a:buClr>
                <a:srgbClr val="BF9000"/>
              </a:buClr>
              <a:buSzPts val="1400"/>
              <a:buFont typeface="Avenir"/>
              <a:buChar char="●"/>
            </a:pPr>
            <a:r>
              <a:rPr lang="en">
                <a:solidFill>
                  <a:srgbClr val="BF9000"/>
                </a:solidFill>
                <a:latin typeface="Avenir"/>
                <a:ea typeface="Avenir"/>
                <a:cs typeface="Avenir"/>
                <a:sym typeface="Avenir"/>
              </a:rPr>
              <a:t>Steep Learning Curve</a:t>
            </a:r>
            <a:endParaRPr>
              <a:solidFill>
                <a:srgbClr val="BF9000"/>
              </a:solidFill>
              <a:latin typeface="Avenir"/>
              <a:ea typeface="Avenir"/>
              <a:cs typeface="Avenir"/>
              <a:sym typeface="Avenir"/>
            </a:endParaRPr>
          </a:p>
          <a:p>
            <a:pPr indent="-317500" lvl="0" marL="457200" rtl="0" algn="l">
              <a:spcBef>
                <a:spcPts val="0"/>
              </a:spcBef>
              <a:spcAft>
                <a:spcPts val="0"/>
              </a:spcAft>
              <a:buClr>
                <a:srgbClr val="BF9000"/>
              </a:buClr>
              <a:buSzPts val="1400"/>
              <a:buFont typeface="Avenir"/>
              <a:buChar char="●"/>
            </a:pPr>
            <a:r>
              <a:rPr lang="en">
                <a:solidFill>
                  <a:srgbClr val="BF9000"/>
                </a:solidFill>
                <a:latin typeface="Avenir"/>
                <a:ea typeface="Avenir"/>
                <a:cs typeface="Avenir"/>
                <a:sym typeface="Avenir"/>
              </a:rPr>
              <a:t>High Complexity</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a:p>
            <a:pPr indent="0" lvl="0" marL="0" rtl="0" algn="l">
              <a:spcBef>
                <a:spcPts val="0"/>
              </a:spcBef>
              <a:spcAft>
                <a:spcPts val="0"/>
              </a:spcAft>
              <a:buNone/>
            </a:pPr>
            <a:r>
              <a:t/>
            </a:r>
            <a:endParaRPr>
              <a:solidFill>
                <a:srgbClr val="BF9000"/>
              </a:solidFill>
              <a:latin typeface="Avenir"/>
              <a:ea typeface="Avenir"/>
              <a:cs typeface="Avenir"/>
              <a:sym typeface="Avenir"/>
            </a:endParaRPr>
          </a:p>
        </p:txBody>
      </p:sp>
      <p:sp>
        <p:nvSpPr>
          <p:cNvPr id="174" name="Google Shape;174;p26"/>
          <p:cNvSpPr txBox="1"/>
          <p:nvPr/>
        </p:nvSpPr>
        <p:spPr>
          <a:xfrm>
            <a:off x="4749425" y="2479450"/>
            <a:ext cx="3836400" cy="1554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38761D"/>
                </a:solidFill>
                <a:latin typeface="Avenir"/>
                <a:ea typeface="Avenir"/>
                <a:cs typeface="Avenir"/>
                <a:sym typeface="Avenir"/>
              </a:rPr>
              <a:t>P</a:t>
            </a:r>
            <a:r>
              <a:rPr b="1" i="1" lang="en">
                <a:solidFill>
                  <a:srgbClr val="38761D"/>
                </a:solidFill>
                <a:latin typeface="Avenir"/>
                <a:ea typeface="Avenir"/>
                <a:cs typeface="Avenir"/>
                <a:sym typeface="Avenir"/>
              </a:rPr>
              <a:t>ros</a:t>
            </a:r>
            <a:r>
              <a:rPr b="1" lang="en">
                <a:solidFill>
                  <a:srgbClr val="38761D"/>
                </a:solidFill>
                <a:latin typeface="Avenir"/>
                <a:ea typeface="Avenir"/>
                <a:cs typeface="Avenir"/>
                <a:sym typeface="Avenir"/>
              </a:rPr>
              <a:t>:</a:t>
            </a:r>
            <a:endParaRPr b="1">
              <a:solidFill>
                <a:srgbClr val="38761D"/>
              </a:solidFill>
              <a:latin typeface="Avenir"/>
              <a:ea typeface="Avenir"/>
              <a:cs typeface="Avenir"/>
              <a:sym typeface="Avenir"/>
            </a:endParaRPr>
          </a:p>
          <a:p>
            <a:pPr indent="-317500" lvl="0" marL="457200" rtl="0" algn="l">
              <a:spcBef>
                <a:spcPts val="0"/>
              </a:spcBef>
              <a:spcAft>
                <a:spcPts val="0"/>
              </a:spcAft>
              <a:buClr>
                <a:srgbClr val="38761D"/>
              </a:buClr>
              <a:buSzPts val="1400"/>
              <a:buFont typeface="Avenir"/>
              <a:buChar char="●"/>
            </a:pPr>
            <a:r>
              <a:rPr lang="en">
                <a:solidFill>
                  <a:srgbClr val="38761D"/>
                </a:solidFill>
                <a:latin typeface="Avenir"/>
                <a:ea typeface="Avenir"/>
                <a:cs typeface="Avenir"/>
                <a:sym typeface="Avenir"/>
              </a:rPr>
              <a:t>Low Risk</a:t>
            </a:r>
            <a:endParaRPr>
              <a:solidFill>
                <a:srgbClr val="38761D"/>
              </a:solidFill>
              <a:latin typeface="Avenir"/>
              <a:ea typeface="Avenir"/>
              <a:cs typeface="Avenir"/>
              <a:sym typeface="Avenir"/>
            </a:endParaRPr>
          </a:p>
          <a:p>
            <a:pPr indent="-317500" lvl="0" marL="457200" rtl="0" algn="l">
              <a:spcBef>
                <a:spcPts val="0"/>
              </a:spcBef>
              <a:spcAft>
                <a:spcPts val="0"/>
              </a:spcAft>
              <a:buClr>
                <a:srgbClr val="38761D"/>
              </a:buClr>
              <a:buSzPts val="1400"/>
              <a:buFont typeface="Avenir"/>
              <a:buChar char="●"/>
            </a:pPr>
            <a:r>
              <a:rPr lang="en">
                <a:solidFill>
                  <a:srgbClr val="38761D"/>
                </a:solidFill>
                <a:latin typeface="Avenir"/>
                <a:ea typeface="Avenir"/>
                <a:cs typeface="Avenir"/>
                <a:sym typeface="Avenir"/>
              </a:rPr>
              <a:t>Ability to include micro-tweaks &amp; adjustments along the way</a:t>
            </a:r>
            <a:endParaRPr>
              <a:solidFill>
                <a:srgbClr val="38761D"/>
              </a:solidFill>
              <a:latin typeface="Avenir"/>
              <a:ea typeface="Avenir"/>
              <a:cs typeface="Avenir"/>
              <a:sym typeface="Avenir"/>
            </a:endParaRPr>
          </a:p>
          <a:p>
            <a:pPr indent="-317500" lvl="0" marL="457200" rtl="0" algn="l">
              <a:spcBef>
                <a:spcPts val="0"/>
              </a:spcBef>
              <a:spcAft>
                <a:spcPts val="0"/>
              </a:spcAft>
              <a:buClr>
                <a:srgbClr val="38761D"/>
              </a:buClr>
              <a:buSzPts val="1400"/>
              <a:buFont typeface="Avenir"/>
              <a:buChar char="●"/>
            </a:pPr>
            <a:r>
              <a:rPr lang="en">
                <a:solidFill>
                  <a:srgbClr val="38761D"/>
                </a:solidFill>
                <a:latin typeface="Avenir"/>
                <a:ea typeface="Avenir"/>
                <a:cs typeface="Avenir"/>
                <a:sym typeface="Avenir"/>
              </a:rPr>
              <a:t>Team gets more room for adapting to the new architecture</a:t>
            </a:r>
            <a:endParaRPr>
              <a:solidFill>
                <a:srgbClr val="38761D"/>
              </a:solidFill>
              <a:latin typeface="Avenir"/>
              <a:ea typeface="Avenir"/>
              <a:cs typeface="Avenir"/>
              <a:sym typeface="Avenir"/>
            </a:endParaRPr>
          </a:p>
          <a:p>
            <a:pPr indent="0" lvl="0" marL="457200" rtl="0" algn="l">
              <a:spcBef>
                <a:spcPts val="0"/>
              </a:spcBef>
              <a:spcAft>
                <a:spcPts val="0"/>
              </a:spcAft>
              <a:buNone/>
            </a:pPr>
            <a:r>
              <a:t/>
            </a:r>
            <a:endParaRPr sz="500">
              <a:solidFill>
                <a:srgbClr val="38761D"/>
              </a:solidFill>
              <a:latin typeface="Avenir"/>
              <a:ea typeface="Avenir"/>
              <a:cs typeface="Avenir"/>
              <a:sym typeface="Avenir"/>
            </a:endParaRPr>
          </a:p>
        </p:txBody>
      </p:sp>
      <p:sp>
        <p:nvSpPr>
          <p:cNvPr id="175" name="Google Shape;175;p26"/>
          <p:cNvSpPr txBox="1"/>
          <p:nvPr/>
        </p:nvSpPr>
        <p:spPr>
          <a:xfrm>
            <a:off x="4749425" y="3884175"/>
            <a:ext cx="3836400" cy="1123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38761D"/>
                </a:solidFill>
                <a:latin typeface="Avenir"/>
                <a:ea typeface="Avenir"/>
                <a:cs typeface="Avenir"/>
                <a:sym typeface="Avenir"/>
              </a:rPr>
              <a:t>Cons</a:t>
            </a:r>
            <a:r>
              <a:rPr b="1" lang="en">
                <a:solidFill>
                  <a:srgbClr val="38761D"/>
                </a:solidFill>
                <a:latin typeface="Avenir"/>
                <a:ea typeface="Avenir"/>
                <a:cs typeface="Avenir"/>
                <a:sym typeface="Avenir"/>
              </a:rPr>
              <a:t>:</a:t>
            </a:r>
            <a:endParaRPr b="1">
              <a:solidFill>
                <a:srgbClr val="38761D"/>
              </a:solidFill>
              <a:latin typeface="Avenir"/>
              <a:ea typeface="Avenir"/>
              <a:cs typeface="Avenir"/>
              <a:sym typeface="Avenir"/>
            </a:endParaRPr>
          </a:p>
          <a:p>
            <a:pPr indent="-317500" lvl="0" marL="457200" rtl="0" algn="l">
              <a:spcBef>
                <a:spcPts val="0"/>
              </a:spcBef>
              <a:spcAft>
                <a:spcPts val="0"/>
              </a:spcAft>
              <a:buClr>
                <a:srgbClr val="38761D"/>
              </a:buClr>
              <a:buSzPts val="1400"/>
              <a:buFont typeface="Avenir"/>
              <a:buChar char="●"/>
            </a:pPr>
            <a:r>
              <a:rPr lang="en">
                <a:solidFill>
                  <a:srgbClr val="38761D"/>
                </a:solidFill>
                <a:latin typeface="Avenir"/>
                <a:ea typeface="Avenir"/>
                <a:cs typeface="Avenir"/>
                <a:sym typeface="Avenir"/>
              </a:rPr>
              <a:t>Slower results</a:t>
            </a:r>
            <a:endParaRPr>
              <a:solidFill>
                <a:srgbClr val="38761D"/>
              </a:solidFill>
              <a:latin typeface="Avenir"/>
              <a:ea typeface="Avenir"/>
              <a:cs typeface="Avenir"/>
              <a:sym typeface="Avenir"/>
            </a:endParaRPr>
          </a:p>
          <a:p>
            <a:pPr indent="-317500" lvl="0" marL="457200" rtl="0" algn="l">
              <a:spcBef>
                <a:spcPts val="0"/>
              </a:spcBef>
              <a:spcAft>
                <a:spcPts val="0"/>
              </a:spcAft>
              <a:buClr>
                <a:srgbClr val="38761D"/>
              </a:buClr>
              <a:buSzPts val="1400"/>
              <a:buFont typeface="Avenir"/>
              <a:buChar char="●"/>
            </a:pPr>
            <a:r>
              <a:rPr lang="en">
                <a:solidFill>
                  <a:srgbClr val="38761D"/>
                </a:solidFill>
                <a:latin typeface="Avenir"/>
                <a:ea typeface="Avenir"/>
                <a:cs typeface="Avenir"/>
                <a:sym typeface="Avenir"/>
              </a:rPr>
              <a:t>Additional work in determining and picking the right fitness functions</a:t>
            </a:r>
            <a:br>
              <a:rPr lang="en">
                <a:solidFill>
                  <a:srgbClr val="38761D"/>
                </a:solidFill>
                <a:latin typeface="Avenir"/>
                <a:ea typeface="Avenir"/>
                <a:cs typeface="Avenir"/>
                <a:sym typeface="Avenir"/>
              </a:rPr>
            </a:br>
            <a:endParaRPr sz="500">
              <a:solidFill>
                <a:srgbClr val="38761D"/>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idx="4294967295" type="title"/>
          </p:nvPr>
        </p:nvSpPr>
        <p:spPr>
          <a:xfrm>
            <a:off x="311700" y="314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Trade </a:t>
            </a:r>
            <a:r>
              <a:rPr lang="en">
                <a:solidFill>
                  <a:schemeClr val="accent1"/>
                </a:solidFill>
                <a:latin typeface="Avenir"/>
                <a:ea typeface="Avenir"/>
                <a:cs typeface="Avenir"/>
                <a:sym typeface="Avenir"/>
              </a:rPr>
              <a:t>Offs, Decisions and Consequences</a:t>
            </a:r>
            <a:endParaRPr>
              <a:solidFill>
                <a:schemeClr val="accent1"/>
              </a:solidFill>
              <a:latin typeface="Avenir"/>
              <a:ea typeface="Avenir"/>
              <a:cs typeface="Avenir"/>
              <a:sym typeface="Avenir"/>
            </a:endParaRPr>
          </a:p>
        </p:txBody>
      </p:sp>
      <p:grpSp>
        <p:nvGrpSpPr>
          <p:cNvPr id="181" name="Google Shape;181;p27"/>
          <p:cNvGrpSpPr/>
          <p:nvPr/>
        </p:nvGrpSpPr>
        <p:grpSpPr>
          <a:xfrm>
            <a:off x="311700" y="951266"/>
            <a:ext cx="8256600" cy="522034"/>
            <a:chOff x="311700" y="951266"/>
            <a:chExt cx="8256600" cy="522034"/>
          </a:xfrm>
        </p:grpSpPr>
        <p:sp>
          <p:nvSpPr>
            <p:cNvPr id="182" name="Google Shape;182;p27"/>
            <p:cNvSpPr/>
            <p:nvPr/>
          </p:nvSpPr>
          <p:spPr>
            <a:xfrm>
              <a:off x="311700" y="957600"/>
              <a:ext cx="4260300" cy="5157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venir"/>
                  <a:ea typeface="Avenir"/>
                  <a:cs typeface="Avenir"/>
                  <a:sym typeface="Avenir"/>
                </a:rPr>
                <a:t>Strict Contracts</a:t>
              </a:r>
              <a:endParaRPr>
                <a:latin typeface="Avenir"/>
                <a:ea typeface="Avenir"/>
                <a:cs typeface="Avenir"/>
                <a:sym typeface="Avenir"/>
              </a:endParaRPr>
            </a:p>
          </p:txBody>
        </p:sp>
        <p:sp>
          <p:nvSpPr>
            <p:cNvPr id="183" name="Google Shape;183;p27"/>
            <p:cNvSpPr/>
            <p:nvPr/>
          </p:nvSpPr>
          <p:spPr>
            <a:xfrm>
              <a:off x="4572000" y="957600"/>
              <a:ext cx="3996300" cy="5157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venir"/>
                  <a:ea typeface="Avenir"/>
                  <a:cs typeface="Avenir"/>
                  <a:sym typeface="Avenir"/>
                </a:rPr>
                <a:t>Value based Contracts</a:t>
              </a:r>
              <a:endParaRPr sz="2000">
                <a:latin typeface="Avenir"/>
                <a:ea typeface="Avenir"/>
                <a:cs typeface="Avenir"/>
                <a:sym typeface="Avenir"/>
              </a:endParaRPr>
            </a:p>
          </p:txBody>
        </p:sp>
        <p:pic>
          <p:nvPicPr>
            <p:cNvPr id="184" name="Google Shape;184;p27"/>
            <p:cNvPicPr preferRelativeResize="0"/>
            <p:nvPr/>
          </p:nvPicPr>
          <p:blipFill>
            <a:blip r:embed="rId3">
              <a:alphaModFix/>
            </a:blip>
            <a:stretch>
              <a:fillRect/>
            </a:stretch>
          </p:blipFill>
          <p:spPr>
            <a:xfrm>
              <a:off x="4314169" y="951266"/>
              <a:ext cx="515700" cy="515700"/>
            </a:xfrm>
            <a:prstGeom prst="rect">
              <a:avLst/>
            </a:prstGeom>
            <a:noFill/>
            <a:ln cap="flat" cmpd="sng" w="9525">
              <a:solidFill>
                <a:schemeClr val="dk2"/>
              </a:solidFill>
              <a:prstDash val="solid"/>
              <a:round/>
              <a:headEnd len="sm" w="sm" type="none"/>
              <a:tailEnd len="sm" w="sm" type="none"/>
            </a:ln>
          </p:spPr>
        </p:pic>
      </p:grpSp>
      <p:sp>
        <p:nvSpPr>
          <p:cNvPr id="185" name="Google Shape;185;p27"/>
          <p:cNvSpPr txBox="1"/>
          <p:nvPr/>
        </p:nvSpPr>
        <p:spPr>
          <a:xfrm>
            <a:off x="396475" y="1617450"/>
            <a:ext cx="3836400" cy="954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Avenir"/>
                <a:ea typeface="Avenir"/>
                <a:cs typeface="Avenir"/>
                <a:sym typeface="Avenir"/>
              </a:rPr>
              <a:t>Better control</a:t>
            </a:r>
            <a:endParaRPr b="1">
              <a:solidFill>
                <a:srgbClr val="BF9000"/>
              </a:solidFill>
              <a:latin typeface="Avenir"/>
              <a:ea typeface="Avenir"/>
              <a:cs typeface="Avenir"/>
              <a:sym typeface="Avenir"/>
            </a:endParaRPr>
          </a:p>
          <a:p>
            <a:pPr indent="0" lvl="0" marL="0" rtl="0" algn="l">
              <a:spcBef>
                <a:spcPts val="0"/>
              </a:spcBef>
              <a:spcAft>
                <a:spcPts val="0"/>
              </a:spcAft>
              <a:buNone/>
            </a:pPr>
            <a:r>
              <a:t/>
            </a:r>
            <a:endParaRPr b="1">
              <a:solidFill>
                <a:srgbClr val="BF9000"/>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800">
                <a:solidFill>
                  <a:srgbClr val="0000FF"/>
                </a:solidFill>
                <a:latin typeface="Avenir"/>
                <a:ea typeface="Avenir"/>
                <a:cs typeface="Avenir"/>
                <a:sym typeface="Avenir"/>
              </a:rPr>
              <a:t>Brittle Architecture Coupling</a:t>
            </a:r>
            <a:endParaRPr>
              <a:solidFill>
                <a:srgbClr val="BF9000"/>
              </a:solidFill>
              <a:latin typeface="Avenir"/>
              <a:ea typeface="Avenir"/>
              <a:cs typeface="Avenir"/>
              <a:sym typeface="Avenir"/>
            </a:endParaRPr>
          </a:p>
        </p:txBody>
      </p:sp>
      <p:sp>
        <p:nvSpPr>
          <p:cNvPr id="186" name="Google Shape;186;p27"/>
          <p:cNvSpPr txBox="1"/>
          <p:nvPr/>
        </p:nvSpPr>
        <p:spPr>
          <a:xfrm>
            <a:off x="4961325" y="1617450"/>
            <a:ext cx="3525300" cy="954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Avenir"/>
                <a:ea typeface="Avenir"/>
                <a:cs typeface="Avenir"/>
                <a:sym typeface="Avenir"/>
              </a:rPr>
              <a:t>Fitness functions</a:t>
            </a:r>
            <a:endParaRPr b="1">
              <a:solidFill>
                <a:srgbClr val="BF9000"/>
              </a:solidFill>
              <a:latin typeface="Avenir"/>
              <a:ea typeface="Avenir"/>
              <a:cs typeface="Avenir"/>
              <a:sym typeface="Avenir"/>
            </a:endParaRPr>
          </a:p>
          <a:p>
            <a:pPr indent="0" lvl="0" marL="0" rtl="0" algn="l">
              <a:spcBef>
                <a:spcPts val="0"/>
              </a:spcBef>
              <a:spcAft>
                <a:spcPts val="0"/>
              </a:spcAft>
              <a:buNone/>
            </a:pPr>
            <a:r>
              <a:t/>
            </a:r>
            <a:endParaRPr b="1">
              <a:solidFill>
                <a:srgbClr val="BF9000"/>
              </a:solidFill>
              <a:latin typeface="Avenir"/>
              <a:ea typeface="Avenir"/>
              <a:cs typeface="Avenir"/>
              <a:sym typeface="Avenir"/>
            </a:endParaRPr>
          </a:p>
          <a:p>
            <a:pPr indent="0" lvl="0" marL="0" rtl="0" algn="l">
              <a:spcBef>
                <a:spcPts val="0"/>
              </a:spcBef>
              <a:spcAft>
                <a:spcPts val="0"/>
              </a:spcAft>
              <a:buNone/>
            </a:pPr>
            <a:r>
              <a:rPr lang="en" sz="1800">
                <a:solidFill>
                  <a:srgbClr val="0000FF"/>
                </a:solidFill>
                <a:latin typeface="Avenir"/>
                <a:ea typeface="Avenir"/>
                <a:cs typeface="Avenir"/>
                <a:sym typeface="Avenir"/>
              </a:rPr>
              <a:t>Loose Coupling</a:t>
            </a:r>
            <a:endParaRPr>
              <a:solidFill>
                <a:srgbClr val="BF9000"/>
              </a:solidFill>
              <a:latin typeface="Avenir"/>
              <a:ea typeface="Avenir"/>
              <a:cs typeface="Avenir"/>
              <a:sym typeface="Avenir"/>
            </a:endParaRPr>
          </a:p>
        </p:txBody>
      </p:sp>
      <p:grpSp>
        <p:nvGrpSpPr>
          <p:cNvPr id="187" name="Google Shape;187;p27"/>
          <p:cNvGrpSpPr/>
          <p:nvPr/>
        </p:nvGrpSpPr>
        <p:grpSpPr>
          <a:xfrm>
            <a:off x="311700" y="2780066"/>
            <a:ext cx="8256600" cy="522034"/>
            <a:chOff x="311700" y="951266"/>
            <a:chExt cx="8256600" cy="522034"/>
          </a:xfrm>
        </p:grpSpPr>
        <p:sp>
          <p:nvSpPr>
            <p:cNvPr id="188" name="Google Shape;188;p27"/>
            <p:cNvSpPr/>
            <p:nvPr/>
          </p:nvSpPr>
          <p:spPr>
            <a:xfrm>
              <a:off x="311700" y="957600"/>
              <a:ext cx="4260300" cy="5157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Avenir"/>
                  <a:ea typeface="Avenir"/>
                  <a:cs typeface="Avenir"/>
                  <a:sym typeface="Avenir"/>
                </a:rPr>
                <a:t>Orchestration</a:t>
              </a:r>
              <a:endParaRPr>
                <a:latin typeface="Avenir"/>
                <a:ea typeface="Avenir"/>
                <a:cs typeface="Avenir"/>
                <a:sym typeface="Avenir"/>
              </a:endParaRPr>
            </a:p>
          </p:txBody>
        </p:sp>
        <p:sp>
          <p:nvSpPr>
            <p:cNvPr id="189" name="Google Shape;189;p27"/>
            <p:cNvSpPr/>
            <p:nvPr/>
          </p:nvSpPr>
          <p:spPr>
            <a:xfrm>
              <a:off x="4572000" y="957600"/>
              <a:ext cx="3996300" cy="5157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Avenir"/>
                  <a:ea typeface="Avenir"/>
                  <a:cs typeface="Avenir"/>
                  <a:sym typeface="Avenir"/>
                </a:rPr>
                <a:t>Choreography</a:t>
              </a:r>
              <a:endParaRPr sz="2000">
                <a:latin typeface="Avenir"/>
                <a:ea typeface="Avenir"/>
                <a:cs typeface="Avenir"/>
                <a:sym typeface="Avenir"/>
              </a:endParaRPr>
            </a:p>
          </p:txBody>
        </p:sp>
        <p:pic>
          <p:nvPicPr>
            <p:cNvPr id="190" name="Google Shape;190;p27"/>
            <p:cNvPicPr preferRelativeResize="0"/>
            <p:nvPr/>
          </p:nvPicPr>
          <p:blipFill>
            <a:blip r:embed="rId3">
              <a:alphaModFix/>
            </a:blip>
            <a:stretch>
              <a:fillRect/>
            </a:stretch>
          </p:blipFill>
          <p:spPr>
            <a:xfrm>
              <a:off x="4314169" y="951266"/>
              <a:ext cx="515700" cy="515700"/>
            </a:xfrm>
            <a:prstGeom prst="rect">
              <a:avLst/>
            </a:prstGeom>
            <a:noFill/>
            <a:ln cap="flat" cmpd="sng" w="9525">
              <a:solidFill>
                <a:schemeClr val="dk2"/>
              </a:solidFill>
              <a:prstDash val="solid"/>
              <a:round/>
              <a:headEnd len="sm" w="sm" type="none"/>
              <a:tailEnd len="sm" w="sm" type="none"/>
            </a:ln>
          </p:spPr>
        </p:pic>
      </p:grpSp>
      <p:sp>
        <p:nvSpPr>
          <p:cNvPr id="191" name="Google Shape;191;p27"/>
          <p:cNvSpPr txBox="1"/>
          <p:nvPr/>
        </p:nvSpPr>
        <p:spPr>
          <a:xfrm>
            <a:off x="396475" y="3446250"/>
            <a:ext cx="3836400" cy="1231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Avenir"/>
                <a:ea typeface="Avenir"/>
                <a:cs typeface="Avenir"/>
                <a:sym typeface="Avenir"/>
              </a:rPr>
              <a:t>Centralized Workflow</a:t>
            </a:r>
            <a:endParaRPr b="1">
              <a:solidFill>
                <a:srgbClr val="BF9000"/>
              </a:solidFill>
              <a:latin typeface="Avenir"/>
              <a:ea typeface="Avenir"/>
              <a:cs typeface="Avenir"/>
              <a:sym typeface="Avenir"/>
            </a:endParaRPr>
          </a:p>
          <a:p>
            <a:pPr indent="0" lvl="0" marL="0" rtl="0" algn="l">
              <a:spcBef>
                <a:spcPts val="0"/>
              </a:spcBef>
              <a:spcAft>
                <a:spcPts val="0"/>
              </a:spcAft>
              <a:buNone/>
            </a:pPr>
            <a:r>
              <a:t/>
            </a:r>
            <a:endParaRPr b="1">
              <a:solidFill>
                <a:srgbClr val="BF9000"/>
              </a:solidFill>
              <a:latin typeface="Avenir"/>
              <a:ea typeface="Avenir"/>
              <a:cs typeface="Avenir"/>
              <a:sym typeface="Avenir"/>
            </a:endParaRPr>
          </a:p>
          <a:p>
            <a:pPr indent="0" lvl="0" marL="0" rtl="0" algn="l">
              <a:spcBef>
                <a:spcPts val="0"/>
              </a:spcBef>
              <a:spcAft>
                <a:spcPts val="0"/>
              </a:spcAft>
              <a:buNone/>
            </a:pPr>
            <a:r>
              <a:rPr lang="en" sz="1800">
                <a:solidFill>
                  <a:srgbClr val="0000FF"/>
                </a:solidFill>
                <a:latin typeface="Avenir"/>
                <a:ea typeface="Avenir"/>
                <a:cs typeface="Avenir"/>
                <a:sym typeface="Avenir"/>
              </a:rPr>
              <a:t>Better control of sagas and error handling</a:t>
            </a:r>
            <a:endParaRPr>
              <a:solidFill>
                <a:srgbClr val="BF9000"/>
              </a:solidFill>
              <a:latin typeface="Avenir"/>
              <a:ea typeface="Avenir"/>
              <a:cs typeface="Avenir"/>
              <a:sym typeface="Avenir"/>
            </a:endParaRPr>
          </a:p>
        </p:txBody>
      </p:sp>
      <p:sp>
        <p:nvSpPr>
          <p:cNvPr id="192" name="Google Shape;192;p27"/>
          <p:cNvSpPr txBox="1"/>
          <p:nvPr/>
        </p:nvSpPr>
        <p:spPr>
          <a:xfrm>
            <a:off x="4961325" y="3446250"/>
            <a:ext cx="3525300" cy="1231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00FF"/>
                </a:solidFill>
                <a:latin typeface="Avenir"/>
                <a:ea typeface="Avenir"/>
                <a:cs typeface="Avenir"/>
                <a:sym typeface="Avenir"/>
              </a:rPr>
              <a:t>Distributed Workflow</a:t>
            </a:r>
            <a:endParaRPr b="1">
              <a:solidFill>
                <a:srgbClr val="BF9000"/>
              </a:solidFill>
              <a:latin typeface="Avenir"/>
              <a:ea typeface="Avenir"/>
              <a:cs typeface="Avenir"/>
              <a:sym typeface="Avenir"/>
            </a:endParaRPr>
          </a:p>
          <a:p>
            <a:pPr indent="0" lvl="0" marL="0" rtl="0" algn="l">
              <a:spcBef>
                <a:spcPts val="0"/>
              </a:spcBef>
              <a:spcAft>
                <a:spcPts val="0"/>
              </a:spcAft>
              <a:buNone/>
            </a:pPr>
            <a:r>
              <a:t/>
            </a:r>
            <a:endParaRPr b="1">
              <a:solidFill>
                <a:srgbClr val="BF9000"/>
              </a:solidFill>
              <a:latin typeface="Avenir"/>
              <a:ea typeface="Avenir"/>
              <a:cs typeface="Avenir"/>
              <a:sym typeface="Avenir"/>
            </a:endParaRPr>
          </a:p>
          <a:p>
            <a:pPr indent="0" lvl="0" marL="0" rtl="0" algn="l">
              <a:spcBef>
                <a:spcPts val="0"/>
              </a:spcBef>
              <a:spcAft>
                <a:spcPts val="0"/>
              </a:spcAft>
              <a:buNone/>
            </a:pPr>
            <a:r>
              <a:rPr lang="en" sz="1800">
                <a:solidFill>
                  <a:srgbClr val="0000FF"/>
                </a:solidFill>
                <a:latin typeface="Avenir"/>
                <a:ea typeface="Avenir"/>
                <a:cs typeface="Avenir"/>
                <a:sym typeface="Avenir"/>
              </a:rPr>
              <a:t>Complex saga and error handling</a:t>
            </a:r>
            <a:endParaRPr>
              <a:solidFill>
                <a:srgbClr val="BF9000"/>
              </a:solidFill>
              <a:latin typeface="Avenir"/>
              <a:ea typeface="Avenir"/>
              <a:cs typeface="Avenir"/>
              <a:sym typeface="Avenir"/>
            </a:endParaRPr>
          </a:p>
        </p:txBody>
      </p:sp>
      <p:pic>
        <p:nvPicPr>
          <p:cNvPr id="193" name="Google Shape;193;p27"/>
          <p:cNvPicPr preferRelativeResize="0"/>
          <p:nvPr/>
        </p:nvPicPr>
        <p:blipFill>
          <a:blip r:embed="rId4">
            <a:alphaModFix/>
          </a:blip>
          <a:stretch>
            <a:fillRect/>
          </a:stretch>
        </p:blipFill>
        <p:spPr>
          <a:xfrm>
            <a:off x="7762940" y="951275"/>
            <a:ext cx="723679" cy="954301"/>
          </a:xfrm>
          <a:prstGeom prst="rect">
            <a:avLst/>
          </a:prstGeom>
          <a:noFill/>
          <a:ln>
            <a:noFill/>
          </a:ln>
        </p:spPr>
      </p:pic>
      <p:pic>
        <p:nvPicPr>
          <p:cNvPr id="194" name="Google Shape;194;p27"/>
          <p:cNvPicPr preferRelativeResize="0"/>
          <p:nvPr/>
        </p:nvPicPr>
        <p:blipFill>
          <a:blip r:embed="rId4">
            <a:alphaModFix/>
          </a:blip>
          <a:stretch>
            <a:fillRect/>
          </a:stretch>
        </p:blipFill>
        <p:spPr>
          <a:xfrm>
            <a:off x="3509190" y="2780075"/>
            <a:ext cx="723679" cy="954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0" y="0"/>
            <a:ext cx="9143999" cy="5143499"/>
          </a:xfrm>
          <a:prstGeom prst="rect">
            <a:avLst/>
          </a:prstGeom>
          <a:noFill/>
          <a:ln>
            <a:noFill/>
          </a:ln>
        </p:spPr>
      </p:pic>
      <p:sp>
        <p:nvSpPr>
          <p:cNvPr id="200" name="Google Shape;200;p28"/>
          <p:cNvSpPr txBox="1"/>
          <p:nvPr/>
        </p:nvSpPr>
        <p:spPr>
          <a:xfrm>
            <a:off x="360750" y="4083800"/>
            <a:ext cx="84225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rgbClr val="674EA7"/>
                </a:solidFill>
                <a:latin typeface="Comfortaa"/>
                <a:ea typeface="Comfortaa"/>
                <a:cs typeface="Comfortaa"/>
                <a:sym typeface="Comfortaa"/>
              </a:rPr>
              <a:t>To improve is to change; to be perfect is to change often.</a:t>
            </a:r>
            <a:endParaRPr b="1" sz="2100">
              <a:solidFill>
                <a:srgbClr val="674EA7"/>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674EA7"/>
              </a:solidFill>
              <a:latin typeface="Comfortaa"/>
              <a:ea typeface="Comfortaa"/>
              <a:cs typeface="Comfortaa"/>
              <a:sym typeface="Comfortaa"/>
            </a:endParaRPr>
          </a:p>
          <a:p>
            <a:pPr indent="0" lvl="0" marL="0" rtl="0" algn="ctr">
              <a:spcBef>
                <a:spcPts val="0"/>
              </a:spcBef>
              <a:spcAft>
                <a:spcPts val="0"/>
              </a:spcAft>
              <a:buNone/>
            </a:pPr>
            <a:r>
              <a:rPr b="1" lang="en" sz="1800">
                <a:solidFill>
                  <a:srgbClr val="674EA7"/>
                </a:solidFill>
                <a:latin typeface="Comfortaa"/>
                <a:ea typeface="Comfortaa"/>
                <a:cs typeface="Comfortaa"/>
                <a:sym typeface="Comfortaa"/>
              </a:rPr>
              <a:t>~ Winston Churchill</a:t>
            </a:r>
            <a:endParaRPr b="1" sz="1800">
              <a:solidFill>
                <a:srgbClr val="674EA7"/>
              </a:solidFill>
              <a:latin typeface="Comfortaa"/>
              <a:ea typeface="Comfortaa"/>
              <a:cs typeface="Comfortaa"/>
              <a:sym typeface="Comfortaa"/>
            </a:endParaRPr>
          </a:p>
        </p:txBody>
      </p:sp>
      <p:sp>
        <p:nvSpPr>
          <p:cNvPr id="201" name="Google Shape;201;p28"/>
          <p:cNvSpPr txBox="1"/>
          <p:nvPr>
            <p:ph type="title"/>
          </p:nvPr>
        </p:nvSpPr>
        <p:spPr>
          <a:xfrm>
            <a:off x="343850" y="273800"/>
            <a:ext cx="8520600" cy="54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i="1" lang="en">
                <a:solidFill>
                  <a:srgbClr val="38761D"/>
                </a:solidFill>
              </a:rPr>
              <a:t>The </a:t>
            </a:r>
            <a:r>
              <a:rPr i="1" lang="en">
                <a:solidFill>
                  <a:srgbClr val="38761D"/>
                </a:solidFill>
              </a:rPr>
              <a:t>Migration</a:t>
            </a:r>
            <a:endParaRPr>
              <a:solidFill>
                <a:srgbClr val="38761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a:blip r:embed="rId3">
            <a:alphaModFix/>
          </a:blip>
          <a:stretch>
            <a:fillRect/>
          </a:stretch>
        </p:blipFill>
        <p:spPr>
          <a:xfrm>
            <a:off x="1143000" y="152400"/>
            <a:ext cx="6745577" cy="4838700"/>
          </a:xfrm>
          <a:prstGeom prst="rect">
            <a:avLst/>
          </a:prstGeom>
          <a:noFill/>
          <a:ln>
            <a:noFill/>
          </a:ln>
        </p:spPr>
      </p:pic>
      <p:pic>
        <p:nvPicPr>
          <p:cNvPr id="207" name="Google Shape;207;p29"/>
          <p:cNvPicPr preferRelativeResize="0"/>
          <p:nvPr/>
        </p:nvPicPr>
        <p:blipFill>
          <a:blip r:embed="rId4">
            <a:alphaModFix/>
          </a:blip>
          <a:stretch>
            <a:fillRect/>
          </a:stretch>
        </p:blipFill>
        <p:spPr>
          <a:xfrm>
            <a:off x="2885875" y="733974"/>
            <a:ext cx="3372241" cy="433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a:blip r:embed="rId3">
            <a:alphaModFix/>
          </a:blip>
          <a:stretch>
            <a:fillRect/>
          </a:stretch>
        </p:blipFill>
        <p:spPr>
          <a:xfrm>
            <a:off x="0" y="-20500"/>
            <a:ext cx="9144000" cy="5087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47625" y="-5350"/>
            <a:ext cx="919162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Agenda</a:t>
            </a:r>
            <a:endParaRPr>
              <a:solidFill>
                <a:schemeClr val="accent1"/>
              </a:solidFill>
              <a:latin typeface="Avenir"/>
              <a:ea typeface="Avenir"/>
              <a:cs typeface="Avenir"/>
              <a:sym typeface="Avenir"/>
            </a:endParaRPr>
          </a:p>
        </p:txBody>
      </p:sp>
      <p:sp>
        <p:nvSpPr>
          <p:cNvPr id="62" name="Google Shape;62;p14"/>
          <p:cNvSpPr txBox="1"/>
          <p:nvPr>
            <p:ph idx="1" type="body"/>
          </p:nvPr>
        </p:nvSpPr>
        <p:spPr>
          <a:xfrm>
            <a:off x="311700" y="1152475"/>
            <a:ext cx="8520600" cy="3625200"/>
          </a:xfrm>
          <a:prstGeom prst="rect">
            <a:avLst/>
          </a:prstGeom>
        </p:spPr>
        <p:txBody>
          <a:bodyPr anchorCtr="0" anchor="t" bIns="91425" lIns="91425" spcFirstLastPara="1" rIns="91425" wrap="square" tIns="91425">
            <a:normAutofit fontScale="70000" lnSpcReduction="20000"/>
          </a:bodyPr>
          <a:lstStyle/>
          <a:p>
            <a:pPr indent="-308610" lvl="0" marL="4572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Background &amp; The Journey</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Motivation</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The Problems &amp; Our Guiding Principles</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Artifacts for initial analysis</a:t>
            </a:r>
            <a:endParaRPr>
              <a:solidFill>
                <a:schemeClr val="accent1"/>
              </a:solidFill>
              <a:latin typeface="Avenir"/>
              <a:ea typeface="Avenir"/>
              <a:cs typeface="Avenir"/>
              <a:sym typeface="Avenir"/>
            </a:endParaRPr>
          </a:p>
          <a:p>
            <a:pPr indent="-308610" lvl="0" marL="4572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Our Approach</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Narrowing Architectural Characteristics</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Picking an Architectural Style</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Two ways to do it</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Trade-offs, </a:t>
            </a:r>
            <a:r>
              <a:rPr lang="en">
                <a:solidFill>
                  <a:schemeClr val="accent1"/>
                </a:solidFill>
                <a:latin typeface="Avenir"/>
                <a:ea typeface="Avenir"/>
                <a:cs typeface="Avenir"/>
                <a:sym typeface="Avenir"/>
              </a:rPr>
              <a:t>Decisions &amp; Consequences</a:t>
            </a:r>
            <a:endParaRPr>
              <a:solidFill>
                <a:schemeClr val="accent1"/>
              </a:solidFill>
              <a:latin typeface="Avenir"/>
              <a:ea typeface="Avenir"/>
              <a:cs typeface="Avenir"/>
              <a:sym typeface="Avenir"/>
            </a:endParaRPr>
          </a:p>
          <a:p>
            <a:pPr indent="-308610" lvl="0" marL="4572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The Migration</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Architectural Components</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Phase 1</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Phase 2</a:t>
            </a:r>
            <a:endParaRPr>
              <a:solidFill>
                <a:schemeClr val="accent1"/>
              </a:solidFill>
              <a:latin typeface="Avenir"/>
              <a:ea typeface="Avenir"/>
              <a:cs typeface="Avenir"/>
              <a:sym typeface="Avenir"/>
            </a:endParaRPr>
          </a:p>
          <a:p>
            <a:pPr indent="-290830" lvl="1" marL="9144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Phase 3</a:t>
            </a:r>
            <a:endParaRPr>
              <a:solidFill>
                <a:schemeClr val="accent1"/>
              </a:solidFill>
              <a:latin typeface="Avenir"/>
              <a:ea typeface="Avenir"/>
              <a:cs typeface="Avenir"/>
              <a:sym typeface="Avenir"/>
            </a:endParaRPr>
          </a:p>
          <a:p>
            <a:pPr indent="-308610" lvl="0" marL="4572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Looking Ahead</a:t>
            </a:r>
            <a:endParaRPr>
              <a:solidFill>
                <a:schemeClr val="accent1"/>
              </a:solidFill>
              <a:latin typeface="Avenir"/>
              <a:ea typeface="Avenir"/>
              <a:cs typeface="Avenir"/>
              <a:sym typeface="Avenir"/>
            </a:endParaRPr>
          </a:p>
          <a:p>
            <a:pPr indent="-308610" lvl="0" marL="457200" rtl="0" algn="l">
              <a:lnSpc>
                <a:spcPct val="150000"/>
              </a:lnSpc>
              <a:spcBef>
                <a:spcPts val="0"/>
              </a:spcBef>
              <a:spcAft>
                <a:spcPts val="0"/>
              </a:spcAft>
              <a:buClr>
                <a:schemeClr val="accent1"/>
              </a:buClr>
              <a:buSzPct val="100000"/>
              <a:buFont typeface="Avenir"/>
              <a:buChar char="★"/>
            </a:pPr>
            <a:r>
              <a:rPr lang="en">
                <a:solidFill>
                  <a:schemeClr val="accent1"/>
                </a:solidFill>
                <a:latin typeface="Avenir"/>
                <a:ea typeface="Avenir"/>
                <a:cs typeface="Avenir"/>
                <a:sym typeface="Avenir"/>
              </a:rPr>
              <a:t>Conclusion</a:t>
            </a:r>
            <a:endParaRPr>
              <a:solidFill>
                <a:schemeClr val="accent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idx="1" type="body"/>
          </p:nvPr>
        </p:nvSpPr>
        <p:spPr>
          <a:xfrm>
            <a:off x="311700" y="1152475"/>
            <a:ext cx="8520600" cy="105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accent1"/>
                </a:solidFill>
                <a:latin typeface="Avenir"/>
                <a:ea typeface="Avenir"/>
                <a:cs typeface="Avenir"/>
                <a:sym typeface="Avenir"/>
              </a:rPr>
              <a:t>Based on data obtained from fitness functions, other services can be converted to microservices as well and moved to the cloud.</a:t>
            </a:r>
            <a:endParaRPr sz="2000">
              <a:solidFill>
                <a:schemeClr val="accent1"/>
              </a:solidFill>
              <a:latin typeface="Avenir"/>
              <a:ea typeface="Avenir"/>
              <a:cs typeface="Avenir"/>
              <a:sym typeface="Avenir"/>
            </a:endParaRPr>
          </a:p>
        </p:txBody>
      </p:sp>
      <p:sp>
        <p:nvSpPr>
          <p:cNvPr id="228" name="Google Shape;228;p33"/>
          <p:cNvSpPr txBox="1"/>
          <p:nvPr>
            <p:ph type="title"/>
          </p:nvPr>
        </p:nvSpPr>
        <p:spPr>
          <a:xfrm>
            <a:off x="311700" y="31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accent1"/>
                </a:solidFill>
                <a:latin typeface="Avenir"/>
                <a:ea typeface="Avenir"/>
                <a:cs typeface="Avenir"/>
                <a:sym typeface="Avenir"/>
              </a:rPr>
              <a:t>Looking Ahead: System Architecture</a:t>
            </a:r>
            <a:endParaRPr sz="2820">
              <a:solidFill>
                <a:schemeClr val="accent1"/>
              </a:solidFill>
              <a:latin typeface="Avenir"/>
              <a:ea typeface="Avenir"/>
              <a:cs typeface="Avenir"/>
              <a:sym typeface="Avenir"/>
            </a:endParaRPr>
          </a:p>
        </p:txBody>
      </p:sp>
      <p:sp>
        <p:nvSpPr>
          <p:cNvPr id="229" name="Google Shape;229;p33"/>
          <p:cNvSpPr txBox="1"/>
          <p:nvPr>
            <p:ph idx="1" type="body"/>
          </p:nvPr>
        </p:nvSpPr>
        <p:spPr>
          <a:xfrm>
            <a:off x="311700" y="2099575"/>
            <a:ext cx="8520600" cy="186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solidFill>
                  <a:schemeClr val="accent1"/>
                </a:solidFill>
                <a:latin typeface="Avenir"/>
                <a:ea typeface="Avenir"/>
                <a:cs typeface="Avenir"/>
                <a:sym typeface="Avenir"/>
              </a:rPr>
              <a:t>Potential candidates for a first draft pick are -</a:t>
            </a:r>
            <a:endParaRPr sz="2000">
              <a:solidFill>
                <a:schemeClr val="accent1"/>
              </a:solidFill>
              <a:latin typeface="Avenir"/>
              <a:ea typeface="Avenir"/>
              <a:cs typeface="Avenir"/>
              <a:sym typeface="Avenir"/>
            </a:endParaRPr>
          </a:p>
          <a:p>
            <a:pPr indent="0" lvl="0" marL="0" rtl="0" algn="l">
              <a:spcBef>
                <a:spcPts val="1200"/>
              </a:spcBef>
              <a:spcAft>
                <a:spcPts val="0"/>
              </a:spcAft>
              <a:buNone/>
            </a:pPr>
            <a:r>
              <a:t/>
            </a:r>
            <a:endParaRPr sz="100">
              <a:solidFill>
                <a:schemeClr val="accent1"/>
              </a:solidFill>
              <a:latin typeface="Avenir"/>
              <a:ea typeface="Avenir"/>
              <a:cs typeface="Avenir"/>
              <a:sym typeface="Avenir"/>
            </a:endParaRPr>
          </a:p>
          <a:p>
            <a:pPr indent="-355600" lvl="0" marL="457200" rtl="0" algn="l">
              <a:spcBef>
                <a:spcPts val="120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Login Service</a:t>
            </a:r>
            <a:endParaRPr sz="2000">
              <a:solidFill>
                <a:schemeClr val="accent1"/>
              </a:solidFill>
              <a:latin typeface="Avenir"/>
              <a:ea typeface="Avenir"/>
              <a:cs typeface="Avenir"/>
              <a:sym typeface="Avenir"/>
            </a:endParaRPr>
          </a:p>
          <a:p>
            <a:pPr indent="0" lvl="0" marL="457200" rtl="0" algn="l">
              <a:spcBef>
                <a:spcPts val="1200"/>
              </a:spcBef>
              <a:spcAft>
                <a:spcPts val="0"/>
              </a:spcAft>
              <a:buNone/>
            </a:pPr>
            <a:r>
              <a:t/>
            </a:r>
            <a:endParaRPr sz="100">
              <a:solidFill>
                <a:schemeClr val="accent1"/>
              </a:solidFill>
              <a:latin typeface="Avenir"/>
              <a:ea typeface="Avenir"/>
              <a:cs typeface="Avenir"/>
              <a:sym typeface="Avenir"/>
            </a:endParaRPr>
          </a:p>
          <a:p>
            <a:pPr indent="-355600" lvl="0" marL="457200" rtl="0" algn="l">
              <a:spcBef>
                <a:spcPts val="120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Billing Service</a:t>
            </a:r>
            <a:endParaRPr sz="2000">
              <a:solidFill>
                <a:schemeClr val="accen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idx="1" type="body"/>
          </p:nvPr>
        </p:nvSpPr>
        <p:spPr>
          <a:xfrm>
            <a:off x="159300" y="658150"/>
            <a:ext cx="8832300" cy="4417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solidFill>
                  <a:schemeClr val="accent1"/>
                </a:solidFill>
                <a:latin typeface="Avenir"/>
                <a:ea typeface="Avenir"/>
                <a:cs typeface="Avenir"/>
                <a:sym typeface="Avenir"/>
              </a:rPr>
              <a:t>Leverage data collected in the KB to create a data lake that can be used to drive business growth</a:t>
            </a:r>
            <a:endParaRPr sz="2000">
              <a:solidFill>
                <a:schemeClr val="accent1"/>
              </a:solidFill>
              <a:latin typeface="Avenir"/>
              <a:ea typeface="Avenir"/>
              <a:cs typeface="Avenir"/>
              <a:sym typeface="Avenir"/>
            </a:endParaRPr>
          </a:p>
          <a:p>
            <a:pPr indent="-355600" lvl="0" marL="457200" rtl="0" algn="l">
              <a:spcBef>
                <a:spcPts val="120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Provide self service options to customers for simple tickets</a:t>
            </a:r>
            <a:endParaRPr sz="2000">
              <a:solidFill>
                <a:schemeClr val="accent1"/>
              </a:solidFill>
              <a:latin typeface="Avenir"/>
              <a:ea typeface="Avenir"/>
              <a:cs typeface="Avenir"/>
              <a:sym typeface="Avenir"/>
            </a:endParaRPr>
          </a:p>
          <a:p>
            <a:pPr indent="-355600" lvl="1" marL="914400" rtl="0" algn="l">
              <a:spcBef>
                <a:spcPts val="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Bots</a:t>
            </a:r>
            <a:endParaRPr sz="2000">
              <a:solidFill>
                <a:schemeClr val="accent1"/>
              </a:solidFill>
              <a:latin typeface="Avenir"/>
              <a:ea typeface="Avenir"/>
              <a:cs typeface="Avenir"/>
              <a:sym typeface="Avenir"/>
            </a:endParaRPr>
          </a:p>
          <a:p>
            <a:pPr indent="-355600" lvl="1" marL="914400" rtl="0" algn="l">
              <a:spcBef>
                <a:spcPts val="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Online Help</a:t>
            </a:r>
            <a:endParaRPr sz="2000">
              <a:solidFill>
                <a:schemeClr val="accent1"/>
              </a:solidFill>
              <a:latin typeface="Avenir"/>
              <a:ea typeface="Avenir"/>
              <a:cs typeface="Avenir"/>
              <a:sym typeface="Avenir"/>
            </a:endParaRPr>
          </a:p>
          <a:p>
            <a:pPr indent="0" lvl="0" marL="914400" rtl="0" algn="l">
              <a:spcBef>
                <a:spcPts val="1200"/>
              </a:spcBef>
              <a:spcAft>
                <a:spcPts val="0"/>
              </a:spcAft>
              <a:buNone/>
            </a:pPr>
            <a:r>
              <a:t/>
            </a:r>
            <a:endParaRPr sz="2000">
              <a:solidFill>
                <a:schemeClr val="accent1"/>
              </a:solidFill>
              <a:latin typeface="Avenir"/>
              <a:ea typeface="Avenir"/>
              <a:cs typeface="Avenir"/>
              <a:sym typeface="Avenir"/>
            </a:endParaRPr>
          </a:p>
          <a:p>
            <a:pPr indent="-355600" lvl="0" marL="457200" rtl="0" algn="l">
              <a:spcBef>
                <a:spcPts val="120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Train &amp; Empower CSRs to address common issues over the phone</a:t>
            </a:r>
            <a:br>
              <a:rPr lang="en" sz="2000">
                <a:solidFill>
                  <a:schemeClr val="accent1"/>
                </a:solidFill>
                <a:latin typeface="Avenir"/>
                <a:ea typeface="Avenir"/>
                <a:cs typeface="Avenir"/>
                <a:sym typeface="Avenir"/>
              </a:rPr>
            </a:br>
            <a:r>
              <a:rPr lang="en" sz="2000">
                <a:solidFill>
                  <a:schemeClr val="accent1"/>
                </a:solidFill>
                <a:latin typeface="Avenir"/>
                <a:ea typeface="Avenir"/>
                <a:cs typeface="Avenir"/>
                <a:sym typeface="Avenir"/>
              </a:rPr>
              <a:t>(to free up time for Experts to address only critical/complicated issues)</a:t>
            </a:r>
            <a:endParaRPr sz="2000">
              <a:solidFill>
                <a:schemeClr val="accent1"/>
              </a:solidFill>
              <a:latin typeface="Avenir"/>
              <a:ea typeface="Avenir"/>
              <a:cs typeface="Avenir"/>
              <a:sym typeface="Avenir"/>
            </a:endParaRPr>
          </a:p>
          <a:p>
            <a:pPr indent="0" lvl="0" marL="457200" rtl="0" algn="l">
              <a:spcBef>
                <a:spcPts val="1200"/>
              </a:spcBef>
              <a:spcAft>
                <a:spcPts val="0"/>
              </a:spcAft>
              <a:buNone/>
            </a:pPr>
            <a:r>
              <a:t/>
            </a:r>
            <a:endParaRPr sz="2000">
              <a:solidFill>
                <a:schemeClr val="accent1"/>
              </a:solidFill>
              <a:latin typeface="Avenir"/>
              <a:ea typeface="Avenir"/>
              <a:cs typeface="Avenir"/>
              <a:sym typeface="Avenir"/>
            </a:endParaRPr>
          </a:p>
          <a:p>
            <a:pPr indent="-355600" lvl="0" marL="457200" rtl="0" algn="l">
              <a:spcBef>
                <a:spcPts val="1200"/>
              </a:spcBef>
              <a:spcAft>
                <a:spcPts val="0"/>
              </a:spcAft>
              <a:buClr>
                <a:schemeClr val="accent1"/>
              </a:buClr>
              <a:buSzPts val="2000"/>
              <a:buFont typeface="Avenir"/>
              <a:buChar char="★"/>
            </a:pPr>
            <a:r>
              <a:rPr lang="en" sz="2000">
                <a:solidFill>
                  <a:schemeClr val="accent1"/>
                </a:solidFill>
                <a:latin typeface="Avenir"/>
                <a:ea typeface="Avenir"/>
                <a:cs typeface="Avenir"/>
                <a:sym typeface="Avenir"/>
              </a:rPr>
              <a:t>Assign Experts only for issues not addressed by the previous two</a:t>
            </a:r>
            <a:br>
              <a:rPr lang="en" sz="2000">
                <a:solidFill>
                  <a:schemeClr val="accent1"/>
                </a:solidFill>
                <a:latin typeface="Avenir"/>
                <a:ea typeface="Avenir"/>
                <a:cs typeface="Avenir"/>
                <a:sym typeface="Avenir"/>
              </a:rPr>
            </a:br>
            <a:r>
              <a:rPr lang="en" sz="2000">
                <a:solidFill>
                  <a:schemeClr val="accent1"/>
                </a:solidFill>
                <a:latin typeface="Avenir"/>
                <a:ea typeface="Avenir"/>
                <a:cs typeface="Avenir"/>
                <a:sym typeface="Avenir"/>
              </a:rPr>
              <a:t>(eliminates backlog of tickets)</a:t>
            </a:r>
            <a:endParaRPr sz="2000">
              <a:solidFill>
                <a:schemeClr val="accent1"/>
              </a:solidFill>
              <a:latin typeface="Avenir"/>
              <a:ea typeface="Avenir"/>
              <a:cs typeface="Avenir"/>
              <a:sym typeface="Avenir"/>
            </a:endParaRPr>
          </a:p>
        </p:txBody>
      </p:sp>
      <p:sp>
        <p:nvSpPr>
          <p:cNvPr id="235" name="Google Shape;235;p34"/>
          <p:cNvSpPr txBox="1"/>
          <p:nvPr>
            <p:ph type="title"/>
          </p:nvPr>
        </p:nvSpPr>
        <p:spPr>
          <a:xfrm>
            <a:off x="311700" y="85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chemeClr val="accent1"/>
                </a:solidFill>
                <a:latin typeface="Avenir"/>
                <a:ea typeface="Avenir"/>
                <a:cs typeface="Avenir"/>
                <a:sym typeface="Avenir"/>
              </a:rPr>
              <a:t>Looking Ahead: Suggestions To Business</a:t>
            </a:r>
            <a:endParaRPr sz="2820">
              <a:solidFill>
                <a:schemeClr val="accen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1000"/>
                                        <p:tgtEl>
                                          <p:spTgt spid="2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7" st="7"/>
                                            </p:txEl>
                                          </p:spTgt>
                                        </p:tgtEl>
                                        <p:attrNameLst>
                                          <p:attrName>style.visibility</p:attrName>
                                        </p:attrNameLst>
                                      </p:cBhvr>
                                      <p:to>
                                        <p:strVal val="visible"/>
                                      </p:to>
                                    </p:set>
                                    <p:animEffect filter="fade" transition="in">
                                      <p:cBhvr>
                                        <p:cTn dur="1000"/>
                                        <p:tgtEl>
                                          <p:spTgt spid="23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Conclusion</a:t>
            </a:r>
            <a:endParaRPr>
              <a:solidFill>
                <a:schemeClr val="accent1"/>
              </a:solidFill>
              <a:latin typeface="Avenir"/>
              <a:ea typeface="Avenir"/>
              <a:cs typeface="Avenir"/>
              <a:sym typeface="Avenir"/>
            </a:endParaRPr>
          </a:p>
        </p:txBody>
      </p:sp>
      <p:sp>
        <p:nvSpPr>
          <p:cNvPr id="241" name="Google Shape;24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b="1" i="1" lang="en">
                <a:solidFill>
                  <a:srgbClr val="8E7CC3"/>
                </a:solidFill>
              </a:rPr>
              <a:t>T</a:t>
            </a:r>
            <a:r>
              <a:rPr b="1" i="1" lang="en">
                <a:solidFill>
                  <a:srgbClr val="8E7CC3"/>
                </a:solidFill>
              </a:rPr>
              <a:t>ransition (over time) to...</a:t>
            </a:r>
            <a:endParaRPr b="1" i="1">
              <a:solidFill>
                <a:srgbClr val="8E7CC3"/>
              </a:solidFill>
            </a:endParaRPr>
          </a:p>
          <a:p>
            <a:pPr indent="-342900" lvl="0" marL="457200" rtl="0" algn="l">
              <a:lnSpc>
                <a:spcPct val="200000"/>
              </a:lnSpc>
              <a:spcBef>
                <a:spcPts val="1200"/>
              </a:spcBef>
              <a:spcAft>
                <a:spcPts val="0"/>
              </a:spcAft>
              <a:buClr>
                <a:srgbClr val="8E7CC3"/>
              </a:buClr>
              <a:buSzPts val="1800"/>
              <a:buChar char="★"/>
            </a:pPr>
            <a:r>
              <a:rPr b="1" lang="en">
                <a:solidFill>
                  <a:srgbClr val="8E7CC3"/>
                </a:solidFill>
              </a:rPr>
              <a:t>Fully</a:t>
            </a:r>
            <a:r>
              <a:rPr b="1" lang="en">
                <a:solidFill>
                  <a:srgbClr val="8E7CC3"/>
                </a:solidFill>
              </a:rPr>
              <a:t> Data Driven approach to changes</a:t>
            </a:r>
            <a:endParaRPr b="1">
              <a:solidFill>
                <a:srgbClr val="8E7CC3"/>
              </a:solidFill>
            </a:endParaRPr>
          </a:p>
          <a:p>
            <a:pPr indent="-342900" lvl="0" marL="457200" rtl="0" algn="l">
              <a:lnSpc>
                <a:spcPct val="200000"/>
              </a:lnSpc>
              <a:spcBef>
                <a:spcPts val="0"/>
              </a:spcBef>
              <a:spcAft>
                <a:spcPts val="0"/>
              </a:spcAft>
              <a:buClr>
                <a:srgbClr val="8E7CC3"/>
              </a:buClr>
              <a:buSzPts val="1800"/>
              <a:buChar char="★"/>
            </a:pPr>
            <a:r>
              <a:rPr b="1" lang="en">
                <a:solidFill>
                  <a:srgbClr val="8E7CC3"/>
                </a:solidFill>
              </a:rPr>
              <a:t>Hybrid, Evolutionary architecture</a:t>
            </a:r>
            <a:endParaRPr b="1">
              <a:solidFill>
                <a:srgbClr val="8E7CC3"/>
              </a:solidFill>
            </a:endParaRPr>
          </a:p>
          <a:p>
            <a:pPr indent="-342900" lvl="0" marL="457200" rtl="0" algn="l">
              <a:lnSpc>
                <a:spcPct val="200000"/>
              </a:lnSpc>
              <a:spcBef>
                <a:spcPts val="0"/>
              </a:spcBef>
              <a:spcAft>
                <a:spcPts val="0"/>
              </a:spcAft>
              <a:buClr>
                <a:srgbClr val="8E7CC3"/>
              </a:buClr>
              <a:buSzPts val="1800"/>
              <a:buChar char="★"/>
            </a:pPr>
            <a:r>
              <a:rPr b="1" lang="en">
                <a:solidFill>
                  <a:srgbClr val="8E7CC3"/>
                </a:solidFill>
              </a:rPr>
              <a:t>Use Fitness Functions to drive changes</a:t>
            </a:r>
            <a:endParaRPr b="1">
              <a:solidFill>
                <a:srgbClr val="8E7CC3"/>
              </a:solidFill>
            </a:endParaRPr>
          </a:p>
          <a:p>
            <a:pPr indent="-342900" lvl="0" marL="457200" rtl="0" algn="l">
              <a:lnSpc>
                <a:spcPct val="200000"/>
              </a:lnSpc>
              <a:spcBef>
                <a:spcPts val="0"/>
              </a:spcBef>
              <a:spcAft>
                <a:spcPts val="0"/>
              </a:spcAft>
              <a:buClr>
                <a:srgbClr val="8E7CC3"/>
              </a:buClr>
              <a:buSzPts val="1800"/>
              <a:buChar char="★"/>
            </a:pPr>
            <a:r>
              <a:rPr b="1" lang="en">
                <a:solidFill>
                  <a:srgbClr val="8E7CC3"/>
                </a:solidFill>
              </a:rPr>
              <a:t>Agile processes</a:t>
            </a:r>
            <a:endParaRPr b="1">
              <a:solidFill>
                <a:srgbClr val="8E7CC3"/>
              </a:solidFill>
            </a:endParaRPr>
          </a:p>
          <a:p>
            <a:pPr indent="-342900" lvl="0" marL="457200" rtl="0" algn="l">
              <a:lnSpc>
                <a:spcPct val="200000"/>
              </a:lnSpc>
              <a:spcBef>
                <a:spcPts val="0"/>
              </a:spcBef>
              <a:spcAft>
                <a:spcPts val="0"/>
              </a:spcAft>
              <a:buClr>
                <a:srgbClr val="8E7CC3"/>
              </a:buClr>
              <a:buSzPts val="1800"/>
              <a:buChar char="★"/>
            </a:pPr>
            <a:r>
              <a:rPr b="1" lang="en">
                <a:solidFill>
                  <a:srgbClr val="8E7CC3"/>
                </a:solidFill>
              </a:rPr>
              <a:t>AI, BI &amp; Data Analytics</a:t>
            </a:r>
            <a:endParaRPr b="1">
              <a:solidFill>
                <a:srgbClr val="8E7CC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animEffect filter="fade" transition="in">
                                      <p:cBhvr>
                                        <p:cTn dur="1000"/>
                                        <p:tgtEl>
                                          <p:spTgt spid="2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5" st="5"/>
                                            </p:txEl>
                                          </p:spTgt>
                                        </p:tgtEl>
                                        <p:attrNameLst>
                                          <p:attrName>style.visibility</p:attrName>
                                        </p:attrNameLst>
                                      </p:cBhvr>
                                      <p:to>
                                        <p:strVal val="visible"/>
                                      </p:to>
                                    </p:set>
                                    <p:animEffect filter="fade" transition="in">
                                      <p:cBhvr>
                                        <p:cTn dur="1000"/>
                                        <p:tgtEl>
                                          <p:spTgt spid="24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nvSpPr>
        <p:spPr>
          <a:xfrm>
            <a:off x="435775" y="430500"/>
            <a:ext cx="8239200" cy="4279200"/>
          </a:xfrm>
          <a:prstGeom prst="rect">
            <a:avLst/>
          </a:prstGeom>
          <a:solidFill>
            <a:srgbClr val="1C4587"/>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chemeClr val="accent6"/>
              </a:solidFill>
              <a:latin typeface="Comfortaa"/>
              <a:ea typeface="Comfortaa"/>
              <a:cs typeface="Comfortaa"/>
              <a:sym typeface="Comfortaa"/>
            </a:endParaRPr>
          </a:p>
          <a:p>
            <a:pPr indent="0" lvl="0" marL="0" rtl="0" algn="l">
              <a:spcBef>
                <a:spcPts val="0"/>
              </a:spcBef>
              <a:spcAft>
                <a:spcPts val="0"/>
              </a:spcAft>
              <a:buNone/>
            </a:pPr>
            <a:r>
              <a:t/>
            </a:r>
            <a:endParaRPr sz="25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sz="2500">
              <a:solidFill>
                <a:schemeClr val="accent6"/>
              </a:solidFill>
              <a:latin typeface="Comfortaa"/>
              <a:ea typeface="Comfortaa"/>
              <a:cs typeface="Comfortaa"/>
              <a:sym typeface="Comfortaa"/>
            </a:endParaRPr>
          </a:p>
          <a:p>
            <a:pPr indent="0" lvl="0" marL="0" rtl="0" algn="ctr">
              <a:spcBef>
                <a:spcPts val="0"/>
              </a:spcBef>
              <a:spcAft>
                <a:spcPts val="0"/>
              </a:spcAft>
              <a:buNone/>
            </a:pPr>
            <a:r>
              <a:rPr lang="en" sz="2500">
                <a:solidFill>
                  <a:schemeClr val="accent6"/>
                </a:solidFill>
                <a:latin typeface="Comfortaa"/>
                <a:ea typeface="Comfortaa"/>
                <a:cs typeface="Comfortaa"/>
                <a:sym typeface="Comfortaa"/>
              </a:rPr>
              <a:t>It is not the strongest of the species that survive, nor the most intelligent, but the one most responsive to change.</a:t>
            </a:r>
            <a:endParaRPr sz="25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sz="13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sz="1300">
              <a:solidFill>
                <a:schemeClr val="accent6"/>
              </a:solidFill>
              <a:latin typeface="Comfortaa"/>
              <a:ea typeface="Comfortaa"/>
              <a:cs typeface="Comfortaa"/>
              <a:sym typeface="Comfortaa"/>
            </a:endParaRPr>
          </a:p>
          <a:p>
            <a:pPr indent="0" lvl="0" marL="0" rtl="0" algn="ctr">
              <a:spcBef>
                <a:spcPts val="0"/>
              </a:spcBef>
              <a:spcAft>
                <a:spcPts val="0"/>
              </a:spcAft>
              <a:buNone/>
            </a:pPr>
            <a:r>
              <a:rPr b="1" lang="en" sz="1800">
                <a:solidFill>
                  <a:schemeClr val="accent6"/>
                </a:solidFill>
                <a:latin typeface="Comfortaa"/>
                <a:ea typeface="Comfortaa"/>
                <a:cs typeface="Comfortaa"/>
                <a:sym typeface="Comfortaa"/>
              </a:rPr>
              <a:t>Charles Darwin</a:t>
            </a:r>
            <a:endParaRPr b="1" sz="18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b="1" sz="18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b="1" sz="1800">
              <a:solidFill>
                <a:schemeClr val="accent6"/>
              </a:solidFill>
              <a:latin typeface="Comfortaa"/>
              <a:ea typeface="Comfortaa"/>
              <a:cs typeface="Comfortaa"/>
              <a:sym typeface="Comfortaa"/>
            </a:endParaRPr>
          </a:p>
          <a:p>
            <a:pPr indent="0" lvl="0" marL="0" rtl="0" algn="ctr">
              <a:spcBef>
                <a:spcPts val="0"/>
              </a:spcBef>
              <a:spcAft>
                <a:spcPts val="0"/>
              </a:spcAft>
              <a:buNone/>
            </a:pPr>
            <a:r>
              <a:t/>
            </a:r>
            <a:endParaRPr b="1" sz="1800">
              <a:solidFill>
                <a:schemeClr val="accent6"/>
              </a:solidFill>
              <a:latin typeface="Comfortaa"/>
              <a:ea typeface="Comfortaa"/>
              <a:cs typeface="Comfortaa"/>
              <a:sym typeface="Comfortaa"/>
            </a:endParaRPr>
          </a:p>
          <a:p>
            <a:pPr indent="0" lvl="0" marL="0" rtl="0" algn="l">
              <a:spcBef>
                <a:spcPts val="0"/>
              </a:spcBef>
              <a:spcAft>
                <a:spcPts val="0"/>
              </a:spcAft>
              <a:buNone/>
            </a:pPr>
            <a:r>
              <a:t/>
            </a:r>
            <a:endParaRPr b="1" sz="1800">
              <a:solidFill>
                <a:schemeClr val="accent6"/>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7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latin typeface="Avenir"/>
                <a:ea typeface="Avenir"/>
                <a:cs typeface="Avenir"/>
                <a:sym typeface="Avenir"/>
              </a:rPr>
              <a:t>Q &amp; A</a:t>
            </a:r>
            <a:endParaRPr b="1" sz="3220">
              <a:solidFill>
                <a:schemeClr val="accent1"/>
              </a:solidFill>
              <a:latin typeface="Avenir"/>
              <a:ea typeface="Avenir"/>
              <a:cs typeface="Avenir"/>
              <a:sym typeface="Avenir"/>
            </a:endParaRPr>
          </a:p>
        </p:txBody>
      </p:sp>
      <p:sp>
        <p:nvSpPr>
          <p:cNvPr id="252" name="Google Shape;252;p37"/>
          <p:cNvSpPr txBox="1"/>
          <p:nvPr>
            <p:ph idx="1" type="body"/>
          </p:nvPr>
        </p:nvSpPr>
        <p:spPr>
          <a:xfrm>
            <a:off x="311700" y="1834550"/>
            <a:ext cx="8520600" cy="1226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i="1" lang="en" sz="5100">
                <a:solidFill>
                  <a:srgbClr val="9900FF"/>
                </a:solidFill>
                <a:latin typeface="Allura"/>
                <a:ea typeface="Allura"/>
                <a:cs typeface="Allura"/>
                <a:sym typeface="Allura"/>
              </a:rPr>
              <a:t>Ask   and   Ye  Shall   Receive…*</a:t>
            </a:r>
            <a:endParaRPr b="1" i="1" sz="5100">
              <a:solidFill>
                <a:srgbClr val="9900FF"/>
              </a:solidFill>
              <a:latin typeface="Allura"/>
              <a:ea typeface="Allura"/>
              <a:cs typeface="Allura"/>
              <a:sym typeface="Allura"/>
            </a:endParaRPr>
          </a:p>
        </p:txBody>
      </p:sp>
      <p:sp>
        <p:nvSpPr>
          <p:cNvPr id="253" name="Google Shape;253;p37"/>
          <p:cNvSpPr txBox="1"/>
          <p:nvPr>
            <p:ph idx="1" type="body"/>
          </p:nvPr>
        </p:nvSpPr>
        <p:spPr>
          <a:xfrm>
            <a:off x="286600" y="4017100"/>
            <a:ext cx="8520600" cy="771900"/>
          </a:xfrm>
          <a:prstGeom prst="rect">
            <a:avLst/>
          </a:prstGeom>
        </p:spPr>
        <p:txBody>
          <a:bodyPr anchorCtr="0" anchor="t" bIns="91425" lIns="91425" spcFirstLastPara="1" rIns="91425" wrap="square" tIns="91425">
            <a:normAutofit/>
          </a:bodyPr>
          <a:lstStyle/>
          <a:p>
            <a:pPr indent="0" lvl="0" marL="0" rtl="0" algn="ctr">
              <a:lnSpc>
                <a:spcPct val="105000"/>
              </a:lnSpc>
              <a:spcBef>
                <a:spcPts val="0"/>
              </a:spcBef>
              <a:spcAft>
                <a:spcPts val="1200"/>
              </a:spcAft>
              <a:buNone/>
            </a:pPr>
            <a:r>
              <a:rPr b="1" i="1" lang="en" sz="1700">
                <a:solidFill>
                  <a:schemeClr val="accent1"/>
                </a:solidFill>
                <a:latin typeface="Courier New"/>
                <a:ea typeface="Courier New"/>
                <a:cs typeface="Courier New"/>
                <a:sym typeface="Courier New"/>
              </a:rPr>
              <a:t>*</a:t>
            </a:r>
            <a:r>
              <a:rPr b="1" lang="en" sz="1700">
                <a:solidFill>
                  <a:schemeClr val="accent1"/>
                </a:solidFill>
                <a:latin typeface="Courier New"/>
                <a:ea typeface="Courier New"/>
                <a:cs typeface="Courier New"/>
                <a:sym typeface="Courier New"/>
              </a:rPr>
              <a:t> For premium members only whose Sysops Squad subscription is currently active and bills paid in full </a:t>
            </a:r>
            <a:endParaRPr b="1" sz="1700">
              <a:solidFill>
                <a:schemeClr val="accent1"/>
              </a:solidFill>
              <a:latin typeface="Courier New"/>
              <a:ea typeface="Courier New"/>
              <a:cs typeface="Courier New"/>
              <a:sym typeface="Courier New"/>
            </a:endParaRPr>
          </a:p>
        </p:txBody>
      </p:sp>
      <p:pic>
        <p:nvPicPr>
          <p:cNvPr id="254" name="Google Shape;254;p37"/>
          <p:cNvPicPr preferRelativeResize="0"/>
          <p:nvPr/>
        </p:nvPicPr>
        <p:blipFill>
          <a:blip r:embed="rId3">
            <a:alphaModFix/>
          </a:blip>
          <a:stretch>
            <a:fillRect/>
          </a:stretch>
        </p:blipFill>
        <p:spPr>
          <a:xfrm>
            <a:off x="4363415" y="4684645"/>
            <a:ext cx="366951" cy="377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8"/>
          <p:cNvSpPr txBox="1"/>
          <p:nvPr>
            <p:ph type="title"/>
          </p:nvPr>
        </p:nvSpPr>
        <p:spPr>
          <a:xfrm>
            <a:off x="3830400" y="1321525"/>
            <a:ext cx="5313600" cy="4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3F3F3"/>
                </a:solidFill>
              </a:rPr>
              <a:t>System Context Diagram / C4-Container Diagram</a:t>
            </a:r>
            <a:endParaRPr sz="1800">
              <a:solidFill>
                <a:srgbClr val="F3F3F3"/>
              </a:solidFill>
            </a:endParaRPr>
          </a:p>
          <a:p>
            <a:pPr indent="0" lvl="0" marL="0" rtl="0" algn="l">
              <a:spcBef>
                <a:spcPts val="0"/>
              </a:spcBef>
              <a:spcAft>
                <a:spcPts val="0"/>
              </a:spcAft>
              <a:buNone/>
            </a:pPr>
            <a:r>
              <a:t/>
            </a:r>
            <a:endParaRPr sz="1800">
              <a:solidFill>
                <a:srgbClr val="F3F3F3"/>
              </a:solidFill>
            </a:endParaRPr>
          </a:p>
        </p:txBody>
      </p:sp>
      <p:sp>
        <p:nvSpPr>
          <p:cNvPr id="260" name="Google Shape;260;p38"/>
          <p:cNvSpPr txBox="1"/>
          <p:nvPr>
            <p:ph type="title"/>
          </p:nvPr>
        </p:nvSpPr>
        <p:spPr>
          <a:xfrm>
            <a:off x="5792575" y="1738925"/>
            <a:ext cx="1096200" cy="4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2CC"/>
                </a:solidFill>
              </a:rPr>
              <a:t>Ali Imran</a:t>
            </a:r>
            <a:endParaRPr sz="1800">
              <a:solidFill>
                <a:srgbClr val="FFF2CC"/>
              </a:solidFill>
            </a:endParaRPr>
          </a:p>
        </p:txBody>
      </p:sp>
      <p:sp>
        <p:nvSpPr>
          <p:cNvPr id="261" name="Google Shape;261;p38"/>
          <p:cNvSpPr txBox="1"/>
          <p:nvPr>
            <p:ph type="title"/>
          </p:nvPr>
        </p:nvSpPr>
        <p:spPr>
          <a:xfrm>
            <a:off x="88050" y="4609150"/>
            <a:ext cx="4850700" cy="4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B6D7A8"/>
                </a:solidFill>
              </a:rPr>
              <a:t>“Make it simple, but significant.” –Don Draper</a:t>
            </a:r>
            <a:endParaRPr sz="1300">
              <a:solidFill>
                <a:srgbClr val="B6D7A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5" name="Shape 26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9" name="Shape 269"/>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3" name="Shape 273"/>
        <p:cNvGrpSpPr/>
        <p:nvPr/>
      </p:nvGrpSpPr>
      <p:grpSpPr>
        <a:xfrm>
          <a:off x="0" y="0"/>
          <a:ext cx="0" cy="0"/>
          <a:chOff x="0" y="0"/>
          <a:chExt cx="0" cy="0"/>
        </a:xfrm>
      </p:grpSpPr>
      <p:sp>
        <p:nvSpPr>
          <p:cNvPr id="274" name="Google Shape;274;p41"/>
          <p:cNvSpPr txBox="1"/>
          <p:nvPr>
            <p:ph idx="1" type="subTitle"/>
          </p:nvPr>
        </p:nvSpPr>
        <p:spPr>
          <a:xfrm>
            <a:off x="311700" y="3240600"/>
            <a:ext cx="8520600" cy="190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000">
                <a:solidFill>
                  <a:srgbClr val="0000FF"/>
                </a:solidFill>
                <a:latin typeface="Avenir"/>
                <a:ea typeface="Avenir"/>
                <a:cs typeface="Avenir"/>
                <a:sym typeface="Avenir"/>
              </a:rPr>
              <a:t>Phase1: (Application Decomposition)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r>
              <a:rPr lang="en" sz="4000" u="sng">
                <a:solidFill>
                  <a:srgbClr val="0000FF"/>
                </a:solidFill>
                <a:latin typeface="Avenir"/>
                <a:ea typeface="Avenir"/>
                <a:cs typeface="Avenir"/>
                <a:sym typeface="Avenir"/>
              </a:rPr>
              <a:t>Architecture  Choice and Guidelines :</a:t>
            </a: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l">
              <a:spcBef>
                <a:spcPts val="0"/>
              </a:spcBef>
              <a:spcAft>
                <a:spcPts val="0"/>
              </a:spcAft>
              <a:buNone/>
            </a:pPr>
            <a:r>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Application Decomposition -  coarse grained services.</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4000">
              <a:solidFill>
                <a:srgbClr val="0000FF"/>
              </a:solidFill>
              <a:latin typeface="Avenir"/>
              <a:ea typeface="Avenir"/>
              <a:cs typeface="Avenir"/>
              <a:sym typeface="Avenir"/>
            </a:endParaRPr>
          </a:p>
          <a:p>
            <a:pPr indent="0" lvl="0" marL="0" rtl="0" algn="ctr">
              <a:spcBef>
                <a:spcPts val="0"/>
              </a:spcBef>
              <a:spcAft>
                <a:spcPts val="0"/>
              </a:spcAft>
              <a:buNone/>
            </a:pPr>
            <a:r>
              <a:rPr lang="en" sz="4000">
                <a:solidFill>
                  <a:srgbClr val="0000FF"/>
                </a:solidFill>
                <a:latin typeface="Avenir"/>
                <a:ea typeface="Avenir"/>
                <a:cs typeface="Avenir"/>
                <a:sym typeface="Avenir"/>
              </a:rPr>
              <a:t>Database  D</a:t>
            </a:r>
            <a:r>
              <a:rPr lang="en" sz="4000">
                <a:solidFill>
                  <a:srgbClr val="0000FF"/>
                </a:solidFill>
                <a:latin typeface="Avenir"/>
                <a:ea typeface="Avenir"/>
                <a:cs typeface="Avenir"/>
                <a:sym typeface="Avenir"/>
              </a:rPr>
              <a:t>ecomposition -  Single Monolithic database. </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Message Broker - Better centralized workflow </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API  Layer- Hiding Database structures from Users.</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4000">
              <a:solidFill>
                <a:srgbClr val="0000FF"/>
              </a:solidFill>
              <a:latin typeface="Avenir"/>
              <a:ea typeface="Avenir"/>
              <a:cs typeface="Avenir"/>
              <a:sym typeface="Avenir"/>
            </a:endParaRPr>
          </a:p>
          <a:p>
            <a:pPr indent="0" lvl="0" marL="0" rtl="0" algn="ctr">
              <a:spcBef>
                <a:spcPts val="0"/>
              </a:spcBef>
              <a:spcAft>
                <a:spcPts val="0"/>
              </a:spcAft>
              <a:buNone/>
            </a:pPr>
            <a:r>
              <a:rPr lang="en" sz="4000">
                <a:solidFill>
                  <a:srgbClr val="0000FF"/>
                </a:solidFill>
                <a:latin typeface="Avenir"/>
                <a:ea typeface="Avenir"/>
                <a:cs typeface="Avenir"/>
                <a:sym typeface="Avenir"/>
              </a:rPr>
              <a:t>          User Interface- A single user Interface for different system users</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1300">
              <a:solidFill>
                <a:srgbClr val="0000FF"/>
              </a:solidFill>
              <a:latin typeface="Avenir"/>
              <a:ea typeface="Avenir"/>
              <a:cs typeface="Avenir"/>
              <a:sym typeface="Avenir"/>
            </a:endParaRPr>
          </a:p>
          <a:p>
            <a:pPr indent="0" lvl="0" marL="0" rtl="0" algn="ctr">
              <a:spcBef>
                <a:spcPts val="0"/>
              </a:spcBef>
              <a:spcAft>
                <a:spcPts val="0"/>
              </a:spcAft>
              <a:buNone/>
            </a:pPr>
            <a:r>
              <a:t/>
            </a:r>
            <a:endParaRPr sz="1300">
              <a:solidFill>
                <a:srgbClr val="0000FF"/>
              </a:solidFill>
              <a:latin typeface="Avenir"/>
              <a:ea typeface="Avenir"/>
              <a:cs typeface="Avenir"/>
              <a:sym typeface="Avenir"/>
            </a:endParaRPr>
          </a:p>
          <a:p>
            <a:pPr indent="0" lvl="0" marL="0" rtl="0" algn="l">
              <a:spcBef>
                <a:spcPts val="0"/>
              </a:spcBef>
              <a:spcAft>
                <a:spcPts val="0"/>
              </a:spcAft>
              <a:buNone/>
            </a:pPr>
            <a:r>
              <a:t/>
            </a:r>
            <a:endParaRPr sz="1300">
              <a:latin typeface="Avenir"/>
              <a:ea typeface="Avenir"/>
              <a:cs typeface="Avenir"/>
              <a:sym typeface="Avenir"/>
            </a:endParaRPr>
          </a:p>
          <a:p>
            <a:pPr indent="0" lvl="0" marL="0" rtl="0" algn="ctr">
              <a:spcBef>
                <a:spcPts val="0"/>
              </a:spcBef>
              <a:spcAft>
                <a:spcPts val="0"/>
              </a:spcAft>
              <a:buNone/>
            </a:pPr>
            <a:r>
              <a:t/>
            </a:r>
            <a:endParaRPr sz="1300">
              <a:latin typeface="Avenir"/>
              <a:ea typeface="Avenir"/>
              <a:cs typeface="Avenir"/>
              <a:sym typeface="Avenir"/>
            </a:endParaRPr>
          </a:p>
        </p:txBody>
      </p:sp>
      <p:pic>
        <p:nvPicPr>
          <p:cNvPr id="275" name="Google Shape;275;p41"/>
          <p:cNvPicPr preferRelativeResize="0"/>
          <p:nvPr/>
        </p:nvPicPr>
        <p:blipFill>
          <a:blip r:embed="rId3">
            <a:alphaModFix/>
          </a:blip>
          <a:stretch>
            <a:fillRect/>
          </a:stretch>
        </p:blipFill>
        <p:spPr>
          <a:xfrm>
            <a:off x="219875" y="-233250"/>
            <a:ext cx="8612424" cy="316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0" y="0"/>
            <a:ext cx="9144000" cy="4991100"/>
          </a:xfrm>
          <a:prstGeom prst="rect">
            <a:avLst/>
          </a:prstGeom>
          <a:noFill/>
          <a:ln>
            <a:noFill/>
          </a:ln>
        </p:spPr>
      </p:pic>
      <p:sp>
        <p:nvSpPr>
          <p:cNvPr id="68" name="Google Shape;68;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Background &amp; </a:t>
            </a:r>
            <a:r>
              <a:rPr lang="en"/>
              <a:t>The Journey</a:t>
            </a:r>
            <a:endParaRPr/>
          </a:p>
        </p:txBody>
      </p:sp>
      <p:sp>
        <p:nvSpPr>
          <p:cNvPr id="69" name="Google Shape;69;p15"/>
          <p:cNvSpPr txBox="1"/>
          <p:nvPr/>
        </p:nvSpPr>
        <p:spPr>
          <a:xfrm>
            <a:off x="932250" y="3951675"/>
            <a:ext cx="7415100" cy="9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2100">
                <a:solidFill>
                  <a:schemeClr val="lt2"/>
                </a:solidFill>
              </a:rPr>
              <a:t>The measure of intelligence is the ability to change</a:t>
            </a:r>
            <a:endParaRPr i="1" sz="2100">
              <a:solidFill>
                <a:schemeClr val="lt2"/>
              </a:solidFill>
            </a:endParaRPr>
          </a:p>
          <a:p>
            <a:pPr indent="0" lvl="0" marL="0" rtl="0" algn="ctr">
              <a:spcBef>
                <a:spcPts val="0"/>
              </a:spcBef>
              <a:spcAft>
                <a:spcPts val="0"/>
              </a:spcAft>
              <a:buNone/>
            </a:pPr>
            <a:r>
              <a:t/>
            </a:r>
            <a:endParaRPr i="1" sz="1000">
              <a:solidFill>
                <a:schemeClr val="lt2"/>
              </a:solidFill>
            </a:endParaRPr>
          </a:p>
          <a:p>
            <a:pPr indent="0" lvl="0" marL="0" rtl="0" algn="ctr">
              <a:spcBef>
                <a:spcPts val="0"/>
              </a:spcBef>
              <a:spcAft>
                <a:spcPts val="0"/>
              </a:spcAft>
              <a:buNone/>
            </a:pPr>
            <a:r>
              <a:rPr i="1" lang="en" sz="1800">
                <a:solidFill>
                  <a:schemeClr val="lt2"/>
                </a:solidFill>
              </a:rPr>
              <a:t>~ Albert Einstein</a:t>
            </a:r>
            <a:endParaRPr i="1" sz="18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9" name="Shape 279"/>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609775" y="0"/>
            <a:ext cx="7605249" cy="3707251"/>
          </a:xfrm>
          <a:prstGeom prst="rect">
            <a:avLst/>
          </a:prstGeom>
          <a:noFill/>
          <a:ln>
            <a:noFill/>
          </a:ln>
        </p:spPr>
      </p:pic>
      <p:sp>
        <p:nvSpPr>
          <p:cNvPr id="281" name="Google Shape;281;p42"/>
          <p:cNvSpPr txBox="1"/>
          <p:nvPr>
            <p:ph idx="1" type="subTitle"/>
          </p:nvPr>
        </p:nvSpPr>
        <p:spPr>
          <a:xfrm>
            <a:off x="311700" y="3780900"/>
            <a:ext cx="8520600" cy="15468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1800">
                <a:solidFill>
                  <a:srgbClr val="0000FF"/>
                </a:solidFill>
                <a:latin typeface="Avenir"/>
                <a:ea typeface="Avenir"/>
                <a:cs typeface="Avenir"/>
                <a:sym typeface="Avenir"/>
              </a:rPr>
              <a:t>Phase2: (Database Decomposi</a:t>
            </a:r>
            <a:r>
              <a:rPr lang="en" sz="1800">
                <a:solidFill>
                  <a:srgbClr val="0000FF"/>
                </a:solidFill>
                <a:latin typeface="Avenir"/>
                <a:ea typeface="Avenir"/>
                <a:cs typeface="Avenir"/>
                <a:sym typeface="Avenir"/>
              </a:rPr>
              <a:t>tion) </a:t>
            </a:r>
            <a:endParaRPr sz="1800">
              <a:solidFill>
                <a:srgbClr val="0000FF"/>
              </a:solidFill>
              <a:latin typeface="Avenir"/>
              <a:ea typeface="Avenir"/>
              <a:cs typeface="Avenir"/>
              <a:sym typeface="Avenir"/>
            </a:endParaRPr>
          </a:p>
          <a:p>
            <a:pPr indent="0" lvl="0" marL="0" rtl="0" algn="ctr">
              <a:spcBef>
                <a:spcPts val="0"/>
              </a:spcBef>
              <a:spcAft>
                <a:spcPts val="0"/>
              </a:spcAft>
              <a:buNone/>
            </a:pPr>
            <a:r>
              <a:rPr lang="en" sz="1800">
                <a:solidFill>
                  <a:srgbClr val="0000FF"/>
                </a:solidFill>
                <a:latin typeface="Avenir"/>
                <a:ea typeface="Avenir"/>
                <a:cs typeface="Avenir"/>
                <a:sym typeface="Avenir"/>
              </a:rPr>
              <a:t> </a:t>
            </a:r>
            <a:r>
              <a:rPr lang="en" sz="1800">
                <a:solidFill>
                  <a:srgbClr val="0000FF"/>
                </a:solidFill>
                <a:latin typeface="Avenir"/>
                <a:ea typeface="Avenir"/>
                <a:cs typeface="Avenir"/>
                <a:sym typeface="Avenir"/>
              </a:rPr>
              <a:t>                         </a:t>
            </a:r>
            <a:r>
              <a:rPr lang="en" sz="1800" u="sng">
                <a:solidFill>
                  <a:srgbClr val="0000FF"/>
                </a:solidFill>
                <a:latin typeface="Avenir"/>
                <a:ea typeface="Avenir"/>
                <a:cs typeface="Avenir"/>
                <a:sym typeface="Avenir"/>
              </a:rPr>
              <a:t>Architecture  Choice and Guidelines :</a:t>
            </a:r>
            <a:r>
              <a:rPr lang="en" sz="1800">
                <a:solidFill>
                  <a:srgbClr val="0000FF"/>
                </a:solidFill>
                <a:latin typeface="Avenir"/>
                <a:ea typeface="Avenir"/>
                <a:cs typeface="Avenir"/>
                <a:sym typeface="Avenir"/>
              </a:rPr>
              <a:t> </a:t>
            </a:r>
            <a:endParaRPr sz="1800">
              <a:solidFill>
                <a:srgbClr val="0000FF"/>
              </a:solidFill>
              <a:latin typeface="Avenir"/>
              <a:ea typeface="Avenir"/>
              <a:cs typeface="Avenir"/>
              <a:sym typeface="Avenir"/>
            </a:endParaRPr>
          </a:p>
          <a:p>
            <a:pPr indent="0" lvl="0" marL="0" rtl="0" algn="ctr">
              <a:spcBef>
                <a:spcPts val="0"/>
              </a:spcBef>
              <a:spcAft>
                <a:spcPts val="0"/>
              </a:spcAft>
              <a:buNone/>
            </a:pPr>
            <a:r>
              <a:t/>
            </a:r>
            <a:endParaRPr sz="1800">
              <a:solidFill>
                <a:srgbClr val="0000FF"/>
              </a:solidFill>
              <a:latin typeface="Avenir"/>
              <a:ea typeface="Avenir"/>
              <a:cs typeface="Avenir"/>
              <a:sym typeface="Avenir"/>
            </a:endParaRPr>
          </a:p>
          <a:p>
            <a:pPr indent="0" lvl="0" marL="0" rtl="0" algn="ctr">
              <a:spcBef>
                <a:spcPts val="0"/>
              </a:spcBef>
              <a:spcAft>
                <a:spcPts val="0"/>
              </a:spcAft>
              <a:buNone/>
            </a:pPr>
            <a:r>
              <a:rPr lang="en" sz="1800">
                <a:solidFill>
                  <a:srgbClr val="0000FF"/>
                </a:solidFill>
                <a:latin typeface="Avenir"/>
                <a:ea typeface="Avenir"/>
                <a:cs typeface="Avenir"/>
                <a:sym typeface="Avenir"/>
              </a:rPr>
              <a:t>Database Decomposition - Bounded Context of services with own DBs.</a:t>
            </a:r>
            <a:endParaRPr sz="1800">
              <a:solidFill>
                <a:srgbClr val="0000FF"/>
              </a:solidFill>
              <a:latin typeface="Avenir"/>
              <a:ea typeface="Avenir"/>
              <a:cs typeface="Avenir"/>
              <a:sym typeface="Avenir"/>
            </a:endParaRPr>
          </a:p>
          <a:p>
            <a:pPr indent="0" lvl="0" marL="0" rtl="0" algn="ctr">
              <a:spcBef>
                <a:spcPts val="0"/>
              </a:spcBef>
              <a:spcAft>
                <a:spcPts val="0"/>
              </a:spcAft>
              <a:buNone/>
            </a:pPr>
            <a:r>
              <a:t/>
            </a:r>
            <a:endParaRPr sz="1800">
              <a:solidFill>
                <a:srgbClr val="0000FF"/>
              </a:solidFill>
              <a:latin typeface="Avenir"/>
              <a:ea typeface="Avenir"/>
              <a:cs typeface="Avenir"/>
              <a:sym typeface="Avenir"/>
            </a:endParaRPr>
          </a:p>
          <a:p>
            <a:pPr indent="0" lvl="0" marL="0" rtl="0" algn="ctr">
              <a:spcBef>
                <a:spcPts val="0"/>
              </a:spcBef>
              <a:spcAft>
                <a:spcPts val="0"/>
              </a:spcAft>
              <a:buNone/>
            </a:pPr>
            <a:r>
              <a:rPr lang="en" sz="1800">
                <a:solidFill>
                  <a:srgbClr val="0000FF"/>
                </a:solidFill>
                <a:latin typeface="Avenir"/>
                <a:ea typeface="Avenir"/>
                <a:cs typeface="Avenir"/>
                <a:sym typeface="Avenir"/>
              </a:rPr>
              <a:t>         User Interface:  Two different micro front ends for customer and internal user</a:t>
            </a:r>
            <a:endParaRPr sz="1800">
              <a:solidFill>
                <a:srgbClr val="0000FF"/>
              </a:solidFill>
              <a:latin typeface="Avenir"/>
              <a:ea typeface="Avenir"/>
              <a:cs typeface="Avenir"/>
              <a:sym typeface="Avenir"/>
            </a:endParaRPr>
          </a:p>
          <a:p>
            <a:pPr indent="0" lvl="0" marL="0" rtl="0" algn="l">
              <a:spcBef>
                <a:spcPts val="0"/>
              </a:spcBef>
              <a:spcAft>
                <a:spcPts val="0"/>
              </a:spcAft>
              <a:buNone/>
            </a:pPr>
            <a:r>
              <a:t/>
            </a:r>
            <a:endParaRPr sz="1662">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l">
              <a:spcBef>
                <a:spcPts val="0"/>
              </a:spcBef>
              <a:spcAft>
                <a:spcPts val="0"/>
              </a:spcAft>
              <a:buNone/>
            </a:pPr>
            <a:r>
              <a:t/>
            </a:r>
            <a:endParaRPr sz="1300">
              <a:latin typeface="Avenir"/>
              <a:ea typeface="Avenir"/>
              <a:cs typeface="Avenir"/>
              <a:sym typeface="Avenir"/>
            </a:endParaRPr>
          </a:p>
          <a:p>
            <a:pPr indent="0" lvl="0" marL="0" rtl="0" algn="ctr">
              <a:spcBef>
                <a:spcPts val="0"/>
              </a:spcBef>
              <a:spcAft>
                <a:spcPts val="0"/>
              </a:spcAft>
              <a:buNone/>
            </a:pPr>
            <a:r>
              <a:t/>
            </a:r>
            <a:endParaRPr sz="1300">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1018500" y="0"/>
            <a:ext cx="7107000" cy="3216225"/>
          </a:xfrm>
          <a:prstGeom prst="rect">
            <a:avLst/>
          </a:prstGeom>
          <a:noFill/>
          <a:ln>
            <a:noFill/>
          </a:ln>
        </p:spPr>
      </p:pic>
      <p:sp>
        <p:nvSpPr>
          <p:cNvPr id="287" name="Google Shape;287;p43"/>
          <p:cNvSpPr txBox="1"/>
          <p:nvPr>
            <p:ph idx="1" type="subTitle"/>
          </p:nvPr>
        </p:nvSpPr>
        <p:spPr>
          <a:xfrm>
            <a:off x="373075" y="3412500"/>
            <a:ext cx="8520600" cy="1731000"/>
          </a:xfrm>
          <a:prstGeom prst="rect">
            <a:avLst/>
          </a:prstGeom>
        </p:spPr>
        <p:txBody>
          <a:bodyPr anchorCtr="0" anchor="t" bIns="91425" lIns="91425" spcFirstLastPara="1" rIns="91425" wrap="square" tIns="91425">
            <a:normAutofit fontScale="32500" lnSpcReduction="10000"/>
          </a:bodyPr>
          <a:lstStyle/>
          <a:p>
            <a:pPr indent="0" lvl="0" marL="0" rtl="0" algn="l">
              <a:spcBef>
                <a:spcPts val="0"/>
              </a:spcBef>
              <a:spcAft>
                <a:spcPts val="0"/>
              </a:spcAft>
              <a:buNone/>
            </a:pPr>
            <a:r>
              <a:rPr lang="en" sz="4000">
                <a:solidFill>
                  <a:srgbClr val="0000FF"/>
                </a:solidFill>
                <a:latin typeface="Avenir"/>
                <a:ea typeface="Avenir"/>
                <a:cs typeface="Avenir"/>
                <a:sym typeface="Avenir"/>
              </a:rPr>
              <a:t>Phase 3: Microservice Deployment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r>
              <a:rPr lang="en" sz="4000" u="sng">
                <a:solidFill>
                  <a:srgbClr val="0000FF"/>
                </a:solidFill>
                <a:latin typeface="Avenir"/>
                <a:ea typeface="Avenir"/>
                <a:cs typeface="Avenir"/>
                <a:sym typeface="Avenir"/>
              </a:rPr>
              <a:t>Architecture  Choice and Guidelines </a:t>
            </a:r>
            <a:endParaRPr sz="4000" u="sng">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Ticketing Service- Break Down to Microservice.</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l">
              <a:spcBef>
                <a:spcPts val="0"/>
              </a:spcBef>
              <a:spcAft>
                <a:spcPts val="0"/>
              </a:spcAft>
              <a:buNone/>
            </a:pPr>
            <a:r>
              <a:t/>
            </a:r>
            <a:endParaRPr sz="4000">
              <a:solidFill>
                <a:srgbClr val="0000FF"/>
              </a:solidFill>
              <a:latin typeface="Avenir"/>
              <a:ea typeface="Avenir"/>
              <a:cs typeface="Avenir"/>
              <a:sym typeface="Avenir"/>
            </a:endParaRPr>
          </a:p>
          <a:p>
            <a:pPr indent="0" lvl="0" marL="0" rtl="0" algn="l">
              <a:spcBef>
                <a:spcPts val="0"/>
              </a:spcBef>
              <a:spcAft>
                <a:spcPts val="0"/>
              </a:spcAft>
              <a:buNone/>
            </a:pPr>
            <a:r>
              <a:rPr lang="en" sz="4000">
                <a:solidFill>
                  <a:srgbClr val="0000FF"/>
                </a:solidFill>
                <a:latin typeface="Avenir"/>
                <a:ea typeface="Avenir"/>
                <a:cs typeface="Avenir"/>
                <a:sym typeface="Avenir"/>
              </a:rPr>
              <a:t>                                                                         </a:t>
            </a:r>
            <a:endParaRPr sz="4000">
              <a:solidFill>
                <a:srgbClr val="0000FF"/>
              </a:solidFill>
              <a:latin typeface="Avenir"/>
              <a:ea typeface="Avenir"/>
              <a:cs typeface="Avenir"/>
              <a:sym typeface="Avenir"/>
            </a:endParaRPr>
          </a:p>
          <a:p>
            <a:pPr indent="0" lvl="0" marL="0" rtl="0" algn="ctr">
              <a:spcBef>
                <a:spcPts val="0"/>
              </a:spcBef>
              <a:spcAft>
                <a:spcPts val="0"/>
              </a:spcAft>
              <a:buNone/>
            </a:pPr>
            <a:r>
              <a:t/>
            </a:r>
            <a:endParaRPr sz="1300">
              <a:solidFill>
                <a:srgbClr val="0000FF"/>
              </a:solidFill>
              <a:latin typeface="Avenir"/>
              <a:ea typeface="Avenir"/>
              <a:cs typeface="Avenir"/>
              <a:sym typeface="Avenir"/>
            </a:endParaRPr>
          </a:p>
          <a:p>
            <a:pPr indent="0" lvl="0" marL="0" rtl="0" algn="ctr">
              <a:spcBef>
                <a:spcPts val="0"/>
              </a:spcBef>
              <a:spcAft>
                <a:spcPts val="0"/>
              </a:spcAft>
              <a:buNone/>
            </a:pPr>
            <a:r>
              <a:t/>
            </a:r>
            <a:endParaRPr sz="1300">
              <a:solidFill>
                <a:srgbClr val="0000FF"/>
              </a:solidFill>
              <a:latin typeface="Avenir"/>
              <a:ea typeface="Avenir"/>
              <a:cs typeface="Avenir"/>
              <a:sym typeface="Avenir"/>
            </a:endParaRPr>
          </a:p>
          <a:p>
            <a:pPr indent="0" lvl="0" marL="0" rtl="0" algn="l">
              <a:spcBef>
                <a:spcPts val="0"/>
              </a:spcBef>
              <a:spcAft>
                <a:spcPts val="0"/>
              </a:spcAft>
              <a:buNone/>
            </a:pPr>
            <a:r>
              <a:t/>
            </a:r>
            <a:endParaRPr sz="1300">
              <a:latin typeface="Avenir"/>
              <a:ea typeface="Avenir"/>
              <a:cs typeface="Avenir"/>
              <a:sym typeface="Avenir"/>
            </a:endParaRPr>
          </a:p>
          <a:p>
            <a:pPr indent="0" lvl="0" marL="0" rtl="0" algn="ctr">
              <a:spcBef>
                <a:spcPts val="0"/>
              </a:spcBef>
              <a:spcAft>
                <a:spcPts val="0"/>
              </a:spcAft>
              <a:buNone/>
            </a:pPr>
            <a:r>
              <a:t/>
            </a:r>
            <a:endParaRPr sz="13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Motivation</a:t>
            </a:r>
            <a:endParaRPr>
              <a:solidFill>
                <a:schemeClr val="accent1"/>
              </a:solidFill>
              <a:latin typeface="Avenir"/>
              <a:ea typeface="Avenir"/>
              <a:cs typeface="Avenir"/>
              <a:sym typeface="Avenir"/>
            </a:endParaRPr>
          </a:p>
        </p:txBody>
      </p:sp>
      <p:sp>
        <p:nvSpPr>
          <p:cNvPr id="75" name="Google Shape;75;p16"/>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Avenir"/>
                <a:ea typeface="Avenir"/>
                <a:cs typeface="Avenir"/>
                <a:sym typeface="Avenir"/>
              </a:rPr>
              <a:t>How to </a:t>
            </a:r>
            <a:r>
              <a:rPr lang="en">
                <a:latin typeface="Avenir"/>
                <a:ea typeface="Avenir"/>
                <a:cs typeface="Avenir"/>
                <a:sym typeface="Avenir"/>
              </a:rPr>
              <a:t>accommodate</a:t>
            </a:r>
            <a:r>
              <a:rPr lang="en">
                <a:latin typeface="Avenir"/>
                <a:ea typeface="Avenir"/>
                <a:cs typeface="Avenir"/>
                <a:sym typeface="Avenir"/>
              </a:rPr>
              <a:t> growth with adaptive cost model?</a:t>
            </a:r>
            <a:endParaRPr>
              <a:latin typeface="Avenir"/>
              <a:ea typeface="Avenir"/>
              <a:cs typeface="Avenir"/>
              <a:sym typeface="Avenir"/>
            </a:endParaRPr>
          </a:p>
        </p:txBody>
      </p:sp>
      <p:pic>
        <p:nvPicPr>
          <p:cNvPr id="76" name="Google Shape;76;p16"/>
          <p:cNvPicPr preferRelativeResize="0"/>
          <p:nvPr/>
        </p:nvPicPr>
        <p:blipFill>
          <a:blip r:embed="rId3">
            <a:alphaModFix/>
          </a:blip>
          <a:stretch>
            <a:fillRect/>
          </a:stretch>
        </p:blipFill>
        <p:spPr>
          <a:xfrm>
            <a:off x="1649500" y="1360250"/>
            <a:ext cx="5907750" cy="3290400"/>
          </a:xfrm>
          <a:prstGeom prst="rect">
            <a:avLst/>
          </a:prstGeom>
          <a:noFill/>
          <a:ln>
            <a:noFill/>
          </a:ln>
        </p:spPr>
      </p:pic>
      <p:cxnSp>
        <p:nvCxnSpPr>
          <p:cNvPr id="77" name="Google Shape;77;p16"/>
          <p:cNvCxnSpPr/>
          <p:nvPr/>
        </p:nvCxnSpPr>
        <p:spPr>
          <a:xfrm flipH="1" rot="10800000">
            <a:off x="2397025" y="2456300"/>
            <a:ext cx="4900200" cy="9000"/>
          </a:xfrm>
          <a:prstGeom prst="straightConnector1">
            <a:avLst/>
          </a:prstGeom>
          <a:noFill/>
          <a:ln cap="flat" cmpd="sng" w="28575">
            <a:solidFill>
              <a:srgbClr val="FF0000"/>
            </a:solidFill>
            <a:prstDash val="dash"/>
            <a:round/>
            <a:headEnd len="med" w="med" type="none"/>
            <a:tailEnd len="med" w="med" type="none"/>
          </a:ln>
        </p:spPr>
      </p:cxnSp>
      <p:cxnSp>
        <p:nvCxnSpPr>
          <p:cNvPr id="78" name="Google Shape;78;p16"/>
          <p:cNvCxnSpPr/>
          <p:nvPr/>
        </p:nvCxnSpPr>
        <p:spPr>
          <a:xfrm>
            <a:off x="3021100" y="4061000"/>
            <a:ext cx="4330800" cy="25500"/>
          </a:xfrm>
          <a:prstGeom prst="straightConnector1">
            <a:avLst/>
          </a:prstGeom>
          <a:noFill/>
          <a:ln cap="flat" cmpd="sng" w="28575">
            <a:solidFill>
              <a:srgbClr val="FF0000"/>
            </a:solidFill>
            <a:prstDash val="dash"/>
            <a:round/>
            <a:headEnd len="med" w="med" type="none"/>
            <a:tailEnd len="med" w="med" type="none"/>
          </a:ln>
        </p:spPr>
      </p:cxnSp>
      <p:sp>
        <p:nvSpPr>
          <p:cNvPr id="79" name="Google Shape;79;p16"/>
          <p:cNvSpPr/>
          <p:nvPr/>
        </p:nvSpPr>
        <p:spPr>
          <a:xfrm>
            <a:off x="117925" y="3505400"/>
            <a:ext cx="1447200" cy="278700"/>
          </a:xfrm>
          <a:prstGeom prst="wedgeRectCallout">
            <a:avLst>
              <a:gd fmla="val 121847" name="adj1"/>
              <a:gd fmla="val 14737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Steady growth</a:t>
            </a:r>
            <a:endParaRPr/>
          </a:p>
        </p:txBody>
      </p:sp>
      <p:sp>
        <p:nvSpPr>
          <p:cNvPr id="80" name="Google Shape;80;p16"/>
          <p:cNvSpPr/>
          <p:nvPr/>
        </p:nvSpPr>
        <p:spPr>
          <a:xfrm>
            <a:off x="7446250" y="3505400"/>
            <a:ext cx="1447200" cy="278700"/>
          </a:xfrm>
          <a:prstGeom prst="wedgeRectCallout">
            <a:avLst>
              <a:gd fmla="val -84536" name="adj1"/>
              <a:gd fmla="val 15384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Under provision</a:t>
            </a:r>
            <a:endParaRPr/>
          </a:p>
        </p:txBody>
      </p:sp>
      <p:sp>
        <p:nvSpPr>
          <p:cNvPr id="81" name="Google Shape;81;p16"/>
          <p:cNvSpPr/>
          <p:nvPr/>
        </p:nvSpPr>
        <p:spPr>
          <a:xfrm>
            <a:off x="7105550" y="1973200"/>
            <a:ext cx="1447200" cy="278700"/>
          </a:xfrm>
          <a:prstGeom prst="wedgeRectCallout">
            <a:avLst>
              <a:gd fmla="val -84449" name="adj1"/>
              <a:gd fmla="val 10405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Over provision</a:t>
            </a:r>
            <a:endParaRPr/>
          </a:p>
        </p:txBody>
      </p:sp>
      <p:sp>
        <p:nvSpPr>
          <p:cNvPr id="82" name="Google Shape;82;p16"/>
          <p:cNvSpPr/>
          <p:nvPr/>
        </p:nvSpPr>
        <p:spPr>
          <a:xfrm>
            <a:off x="6936350" y="2958350"/>
            <a:ext cx="2207700" cy="347100"/>
          </a:xfrm>
          <a:prstGeom prst="wedgeRectCallout">
            <a:avLst>
              <a:gd fmla="val -83793" name="adj1"/>
              <a:gd fmla="val 8483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Growth with fluctuations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6944275" y="2217750"/>
            <a:ext cx="2059800" cy="7080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1"/>
                </a:solidFill>
                <a:latin typeface="Avenir"/>
                <a:ea typeface="Avenir"/>
                <a:cs typeface="Avenir"/>
                <a:sym typeface="Avenir"/>
              </a:rPr>
              <a:t>C4 System Context Diagram</a:t>
            </a:r>
            <a:endParaRPr b="1" sz="2000">
              <a:solidFill>
                <a:schemeClr val="accent1"/>
              </a:solidFill>
              <a:latin typeface="Avenir"/>
              <a:ea typeface="Avenir"/>
              <a:cs typeface="Avenir"/>
              <a:sym typeface="Avenir"/>
            </a:endParaRPr>
          </a:p>
        </p:txBody>
      </p:sp>
      <p:pic>
        <p:nvPicPr>
          <p:cNvPr id="88" name="Google Shape;88;p17"/>
          <p:cNvPicPr preferRelativeResize="0"/>
          <p:nvPr/>
        </p:nvPicPr>
        <p:blipFill rotWithShape="1">
          <a:blip r:embed="rId3">
            <a:alphaModFix/>
          </a:blip>
          <a:srcRect b="5981" l="0" r="0" t="1852"/>
          <a:stretch/>
        </p:blipFill>
        <p:spPr>
          <a:xfrm>
            <a:off x="2492138" y="0"/>
            <a:ext cx="394398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1551975" y="0"/>
            <a:ext cx="4401690" cy="5143499"/>
          </a:xfrm>
          <a:prstGeom prst="rect">
            <a:avLst/>
          </a:prstGeom>
          <a:noFill/>
          <a:ln>
            <a:noFill/>
          </a:ln>
        </p:spPr>
      </p:pic>
      <p:sp>
        <p:nvSpPr>
          <p:cNvPr id="94" name="Google Shape;94;p18"/>
          <p:cNvSpPr txBox="1"/>
          <p:nvPr/>
        </p:nvSpPr>
        <p:spPr>
          <a:xfrm>
            <a:off x="5953675" y="2217750"/>
            <a:ext cx="2059800" cy="4464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accent1"/>
                </a:solidFill>
                <a:latin typeface="Avenir"/>
                <a:ea typeface="Avenir"/>
                <a:cs typeface="Avenir"/>
                <a:sym typeface="Avenir"/>
              </a:rPr>
              <a:t>Use Case </a:t>
            </a:r>
            <a:r>
              <a:rPr b="1" lang="en" sz="1700">
                <a:solidFill>
                  <a:schemeClr val="accent1"/>
                </a:solidFill>
                <a:latin typeface="Avenir"/>
                <a:ea typeface="Avenir"/>
                <a:cs typeface="Avenir"/>
                <a:sym typeface="Avenir"/>
              </a:rPr>
              <a:t>Diagram</a:t>
            </a:r>
            <a:endParaRPr b="1" sz="2000">
              <a:solidFill>
                <a:schemeClr val="accent1"/>
              </a:solidFill>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41825" y="0"/>
            <a:ext cx="7944426" cy="4878551"/>
          </a:xfrm>
          <a:prstGeom prst="rect">
            <a:avLst/>
          </a:prstGeom>
          <a:noFill/>
          <a:ln>
            <a:noFill/>
          </a:ln>
        </p:spPr>
      </p:pic>
      <p:sp>
        <p:nvSpPr>
          <p:cNvPr id="100" name="Google Shape;100;p19"/>
          <p:cNvSpPr txBox="1"/>
          <p:nvPr/>
        </p:nvSpPr>
        <p:spPr>
          <a:xfrm>
            <a:off x="7180650" y="2348550"/>
            <a:ext cx="19131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1"/>
                </a:solidFill>
                <a:latin typeface="Avenir"/>
                <a:ea typeface="Avenir"/>
                <a:cs typeface="Avenir"/>
                <a:sym typeface="Avenir"/>
              </a:rPr>
              <a:t>Sequence Diagram: Ticketing Workflow</a:t>
            </a:r>
            <a:endParaRPr b="1" sz="1800">
              <a:solidFill>
                <a:schemeClr val="accent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0" y="20100"/>
            <a:ext cx="7180650" cy="5050651"/>
          </a:xfrm>
          <a:prstGeom prst="rect">
            <a:avLst/>
          </a:prstGeom>
          <a:noFill/>
          <a:ln>
            <a:noFill/>
          </a:ln>
        </p:spPr>
      </p:pic>
      <p:sp>
        <p:nvSpPr>
          <p:cNvPr id="106" name="Google Shape;106;p20"/>
          <p:cNvSpPr txBox="1"/>
          <p:nvPr/>
        </p:nvSpPr>
        <p:spPr>
          <a:xfrm>
            <a:off x="7180650" y="2348550"/>
            <a:ext cx="1913100" cy="877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accent1"/>
                </a:solidFill>
                <a:latin typeface="Avenir"/>
                <a:ea typeface="Avenir"/>
                <a:cs typeface="Avenir"/>
                <a:sym typeface="Avenir"/>
              </a:rPr>
              <a:t>Sequence Diagram: Non-Ticketing Workflow</a:t>
            </a:r>
            <a:endParaRPr b="1" sz="1800">
              <a:solidFill>
                <a:schemeClr val="accen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latin typeface="Avenir"/>
                <a:ea typeface="Avenir"/>
                <a:cs typeface="Avenir"/>
                <a:sym typeface="Avenir"/>
              </a:rPr>
              <a:t>The Problems &amp; Our Guiding Principles</a:t>
            </a:r>
            <a:endParaRPr>
              <a:solidFill>
                <a:schemeClr val="accent1"/>
              </a:solidFill>
              <a:latin typeface="Avenir"/>
              <a:ea typeface="Avenir"/>
              <a:cs typeface="Avenir"/>
              <a:sym typeface="Avenir"/>
            </a:endParaRPr>
          </a:p>
        </p:txBody>
      </p:sp>
      <p:pic>
        <p:nvPicPr>
          <p:cNvPr id="112" name="Google Shape;112;p21"/>
          <p:cNvPicPr preferRelativeResize="0"/>
          <p:nvPr/>
        </p:nvPicPr>
        <p:blipFill>
          <a:blip r:embed="rId3">
            <a:alphaModFix amt="39000"/>
          </a:blip>
          <a:stretch>
            <a:fillRect/>
          </a:stretch>
        </p:blipFill>
        <p:spPr>
          <a:xfrm>
            <a:off x="170625" y="1055850"/>
            <a:ext cx="4751174" cy="3577724"/>
          </a:xfrm>
          <a:prstGeom prst="rect">
            <a:avLst/>
          </a:prstGeom>
          <a:noFill/>
          <a:ln>
            <a:noFill/>
          </a:ln>
        </p:spPr>
      </p:pic>
      <p:sp>
        <p:nvSpPr>
          <p:cNvPr id="113" name="Google Shape;113;p21"/>
          <p:cNvSpPr txBox="1"/>
          <p:nvPr/>
        </p:nvSpPr>
        <p:spPr>
          <a:xfrm>
            <a:off x="5099150" y="1136225"/>
            <a:ext cx="3733200" cy="3417000"/>
          </a:xfrm>
          <a:prstGeom prst="rect">
            <a:avLst/>
          </a:prstGeom>
          <a:solidFill>
            <a:srgbClr val="FFF2CC"/>
          </a:solid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accent1"/>
              </a:buClr>
              <a:buSzPts val="2100"/>
              <a:buFont typeface="Avenir"/>
              <a:buChar char="❏"/>
            </a:pPr>
            <a:r>
              <a:rPr b="1" lang="en" sz="2100">
                <a:solidFill>
                  <a:schemeClr val="accent1"/>
                </a:solidFill>
                <a:latin typeface="Avenir"/>
                <a:ea typeface="Avenir"/>
                <a:cs typeface="Avenir"/>
                <a:sym typeface="Avenir"/>
              </a:rPr>
              <a:t>We NEVER ever want to be in this situation again</a:t>
            </a:r>
            <a:endParaRPr b="1" sz="2100">
              <a:solidFill>
                <a:schemeClr val="accent1"/>
              </a:solidFill>
              <a:latin typeface="Avenir"/>
              <a:ea typeface="Avenir"/>
              <a:cs typeface="Avenir"/>
              <a:sym typeface="Avenir"/>
            </a:endParaRPr>
          </a:p>
          <a:p>
            <a:pPr indent="0" lvl="0" marL="457200" rtl="0" algn="l">
              <a:lnSpc>
                <a:spcPct val="150000"/>
              </a:lnSpc>
              <a:spcBef>
                <a:spcPts val="0"/>
              </a:spcBef>
              <a:spcAft>
                <a:spcPts val="0"/>
              </a:spcAft>
              <a:buNone/>
            </a:pPr>
            <a:r>
              <a:t/>
            </a:r>
            <a:endParaRPr b="1" sz="2100">
              <a:solidFill>
                <a:schemeClr val="accent1"/>
              </a:solidFill>
              <a:latin typeface="Avenir"/>
              <a:ea typeface="Avenir"/>
              <a:cs typeface="Avenir"/>
              <a:sym typeface="Avenir"/>
            </a:endParaRPr>
          </a:p>
          <a:p>
            <a:pPr indent="-361950" lvl="0" marL="457200" rtl="0" algn="l">
              <a:lnSpc>
                <a:spcPct val="150000"/>
              </a:lnSpc>
              <a:spcBef>
                <a:spcPts val="0"/>
              </a:spcBef>
              <a:spcAft>
                <a:spcPts val="0"/>
              </a:spcAft>
              <a:buClr>
                <a:schemeClr val="accent1"/>
              </a:buClr>
              <a:buSzPts val="2100"/>
              <a:buFont typeface="Avenir"/>
              <a:buChar char="❏"/>
            </a:pPr>
            <a:r>
              <a:rPr b="1" lang="en" sz="2100">
                <a:solidFill>
                  <a:schemeClr val="accent1"/>
                </a:solidFill>
                <a:latin typeface="Avenir"/>
                <a:ea typeface="Avenir"/>
                <a:cs typeface="Avenir"/>
                <a:sym typeface="Avenir"/>
              </a:rPr>
              <a:t>Excellent customer experience should be a driver for future business growth </a:t>
            </a:r>
            <a:endParaRPr b="1" sz="2100">
              <a:solidFill>
                <a:schemeClr val="accen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600"/>
                                        <p:tgtEl>
                                          <p:spTgt spid="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